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7" r:id="rId2"/>
    <p:sldId id="260" r:id="rId3"/>
    <p:sldId id="286" r:id="rId4"/>
    <p:sldId id="279" r:id="rId5"/>
    <p:sldId id="268" r:id="rId6"/>
    <p:sldId id="280" r:id="rId7"/>
    <p:sldId id="288" r:id="rId8"/>
    <p:sldId id="298" r:id="rId9"/>
    <p:sldId id="277" r:id="rId10"/>
    <p:sldId id="272" r:id="rId11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200"/>
    <a:srgbClr val="7F7F7F"/>
    <a:srgbClr val="2E3191"/>
    <a:srgbClr val="F24405"/>
    <a:srgbClr val="7C87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5033" autoAdjust="0"/>
  </p:normalViewPr>
  <p:slideViewPr>
    <p:cSldViewPr snapToGrid="0">
      <p:cViewPr varScale="1">
        <p:scale>
          <a:sx n="74" d="100"/>
          <a:sy n="74" d="100"/>
        </p:scale>
        <p:origin x="1013" y="28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D86061-CDA7-43D1-A737-000F3D361F45}" type="datetimeFigureOut">
              <a:rPr lang="pt-BR" smtClean="0"/>
              <a:t>03/12/25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672764-3A66-45C4-8655-E73B4DFA84F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17913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9" name="Google Shape;49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>
          <a:extLst>
            <a:ext uri="{FF2B5EF4-FFF2-40B4-BE49-F238E27FC236}">
              <a16:creationId xmlns:a16="http://schemas.microsoft.com/office/drawing/2014/main" id="{3D4F7ED4-502F-9617-BCB2-B48D34CA4D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8:notes">
            <a:extLst>
              <a:ext uri="{FF2B5EF4-FFF2-40B4-BE49-F238E27FC236}">
                <a16:creationId xmlns:a16="http://schemas.microsoft.com/office/drawing/2014/main" id="{F6E7AF9A-F339-A065-99D7-373493B812F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8:notes">
            <a:extLst>
              <a:ext uri="{FF2B5EF4-FFF2-40B4-BE49-F238E27FC236}">
                <a16:creationId xmlns:a16="http://schemas.microsoft.com/office/drawing/2014/main" id="{20983D6D-582A-0AFD-5EC0-E865A562B7D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538705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>
          <a:extLst>
            <a:ext uri="{FF2B5EF4-FFF2-40B4-BE49-F238E27FC236}">
              <a16:creationId xmlns:a16="http://schemas.microsoft.com/office/drawing/2014/main" id="{1EA0C5F2-2097-368B-13AF-7E2868AB92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8:notes">
            <a:extLst>
              <a:ext uri="{FF2B5EF4-FFF2-40B4-BE49-F238E27FC236}">
                <a16:creationId xmlns:a16="http://schemas.microsoft.com/office/drawing/2014/main" id="{F7E47168-2A50-1ECA-F722-C96365512F1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8:notes">
            <a:extLst>
              <a:ext uri="{FF2B5EF4-FFF2-40B4-BE49-F238E27FC236}">
                <a16:creationId xmlns:a16="http://schemas.microsoft.com/office/drawing/2014/main" id="{D2EC471C-E88A-3057-4FB2-7B03B33C53E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438721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" name="Google Shape;382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>
          <a:extLst>
            <a:ext uri="{FF2B5EF4-FFF2-40B4-BE49-F238E27FC236}">
              <a16:creationId xmlns:a16="http://schemas.microsoft.com/office/drawing/2014/main" id="{2ABEB43A-B9E7-1AF1-D55C-EE2529A955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8:notes">
            <a:extLst>
              <a:ext uri="{FF2B5EF4-FFF2-40B4-BE49-F238E27FC236}">
                <a16:creationId xmlns:a16="http://schemas.microsoft.com/office/drawing/2014/main" id="{55BBD14F-03F2-40C2-BCF7-0363E8C31CC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8:notes">
            <a:extLst>
              <a:ext uri="{FF2B5EF4-FFF2-40B4-BE49-F238E27FC236}">
                <a16:creationId xmlns:a16="http://schemas.microsoft.com/office/drawing/2014/main" id="{A637B44A-C770-7268-2B2F-1AB167F9C2F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28699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>
          <a:extLst>
            <a:ext uri="{FF2B5EF4-FFF2-40B4-BE49-F238E27FC236}">
              <a16:creationId xmlns:a16="http://schemas.microsoft.com/office/drawing/2014/main" id="{BE88AB50-D3E7-CF32-22B4-A3B1F5D5AD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5:notes">
            <a:extLst>
              <a:ext uri="{FF2B5EF4-FFF2-40B4-BE49-F238E27FC236}">
                <a16:creationId xmlns:a16="http://schemas.microsoft.com/office/drawing/2014/main" id="{0E1C61C6-B1A3-D855-FF4E-578AA54733B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5:notes">
            <a:extLst>
              <a:ext uri="{FF2B5EF4-FFF2-40B4-BE49-F238E27FC236}">
                <a16:creationId xmlns:a16="http://schemas.microsoft.com/office/drawing/2014/main" id="{6D0A641C-6EDF-378D-AB3C-E1BDEA9101F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26335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>
          <a:extLst>
            <a:ext uri="{FF2B5EF4-FFF2-40B4-BE49-F238E27FC236}">
              <a16:creationId xmlns:a16="http://schemas.microsoft.com/office/drawing/2014/main" id="{BBAA358A-D73D-B656-D66D-DD9E73D372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8:notes">
            <a:extLst>
              <a:ext uri="{FF2B5EF4-FFF2-40B4-BE49-F238E27FC236}">
                <a16:creationId xmlns:a16="http://schemas.microsoft.com/office/drawing/2014/main" id="{A8D77D03-ABF6-E25D-F6DE-E8F0037A4E9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8:notes">
            <a:extLst>
              <a:ext uri="{FF2B5EF4-FFF2-40B4-BE49-F238E27FC236}">
                <a16:creationId xmlns:a16="http://schemas.microsoft.com/office/drawing/2014/main" id="{53CA217D-4B83-099E-075A-F5C8634D92B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774805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>
          <a:extLst>
            <a:ext uri="{FF2B5EF4-FFF2-40B4-BE49-F238E27FC236}">
              <a16:creationId xmlns:a16="http://schemas.microsoft.com/office/drawing/2014/main" id="{F5DD3144-2BE0-7D72-F813-D093E21AD0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8:notes">
            <a:extLst>
              <a:ext uri="{FF2B5EF4-FFF2-40B4-BE49-F238E27FC236}">
                <a16:creationId xmlns:a16="http://schemas.microsoft.com/office/drawing/2014/main" id="{6A9BE40A-4EA2-3BEA-693D-AA90ABEA1B6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8:notes">
            <a:extLst>
              <a:ext uri="{FF2B5EF4-FFF2-40B4-BE49-F238E27FC236}">
                <a16:creationId xmlns:a16="http://schemas.microsoft.com/office/drawing/2014/main" id="{69CB0EEF-80F6-2BD2-7506-6CAE98F8C07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53447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79F006-150E-08C9-D44F-47344F12CD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8B6D8E9-164C-84C0-F34C-049415513D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21934FD-8676-7399-4E05-1EC88DB030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7EB7-7DA4-499B-A06C-99EC1B6A3570}" type="datetimeFigureOut">
              <a:rPr lang="pt-BR" smtClean="0"/>
              <a:t>03/12/25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B4755EE-AEFF-72B1-901C-0A2FE97841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7D7968A-D3D1-6A5C-E624-B11C1BEA20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7D5F7-71F1-4DCC-AC34-01FF6C0B36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084396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ADE0E6-2112-999C-721D-CFD482F85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71689B77-F050-C369-646F-F606D7B519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ED2D848-8044-1767-E0FA-463C8BA00C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7EB7-7DA4-499B-A06C-99EC1B6A3570}" type="datetimeFigureOut">
              <a:rPr lang="pt-BR" smtClean="0"/>
              <a:t>03/12/25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639774C-DAA4-13E2-23CD-068874A02F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B69E89A-0AF3-3EBA-3BC9-D2A45B9DA8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7D5F7-71F1-4DCC-AC34-01FF6C0B36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956254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D0EDC887-075C-A1DF-0955-9BC1B256D29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6A7E7FCB-8198-582C-0892-E23219FFEA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FDD1435-26FF-B73A-B993-352DD29079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7EB7-7DA4-499B-A06C-99EC1B6A3570}" type="datetimeFigureOut">
              <a:rPr lang="pt-BR" smtClean="0"/>
              <a:t>03/12/25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869B595-081F-BC27-7A72-BEAF002325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A59D775-9FE5-1E51-79F5-F23ADE064C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7D5F7-71F1-4DCC-AC34-01FF6C0B36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875409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74C127-01BD-2BC0-E521-E87EC6F04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E5D2908-BA5A-87C2-FEA2-C6A0A46788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A2ADFAB-51B1-127C-3B57-39623274A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7EB7-7DA4-499B-A06C-99EC1B6A3570}" type="datetimeFigureOut">
              <a:rPr lang="pt-BR" smtClean="0"/>
              <a:t>03/12/25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95E24F6-C892-1E26-11FE-D7F03CA8A0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7240E27-28CE-5705-5BFE-3C519CAB0B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7D5F7-71F1-4DCC-AC34-01FF6C0B36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810583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A4CD33-5674-8A0B-D706-6272A07686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96FC65D-DB26-7453-8B96-FBCD29C08C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D21A061-AB3F-DBD4-3C60-409D67BA09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7EB7-7DA4-499B-A06C-99EC1B6A3570}" type="datetimeFigureOut">
              <a:rPr lang="pt-BR" smtClean="0"/>
              <a:t>03/12/25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E241DF3-F9C1-D7ED-9289-C7BB1E5602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0745F4A-5C85-69DC-5537-56CBE32C89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7D5F7-71F1-4DCC-AC34-01FF6C0B36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464388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50E137-0306-D3D5-9A03-E7E2A13A19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9D36339-34C0-DEAF-855B-EAC4EC3A0D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609FBF98-0395-3873-0A96-2DB750622B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E8D881C1-26EA-EBC4-7E5F-88919ADE42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7EB7-7DA4-499B-A06C-99EC1B6A3570}" type="datetimeFigureOut">
              <a:rPr lang="pt-BR" smtClean="0"/>
              <a:t>03/12/25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C112050-9E18-0E47-0148-F51D29D07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1A94843-06E8-6480-A4ED-1372AB1B72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7D5F7-71F1-4DCC-AC34-01FF6C0B36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876349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13B077-4EB0-31E1-AF81-3E270949F2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D3F3E74-C8C6-9335-B9E5-0A1FC944A3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CF17D436-18A2-F047-C47F-04AE08D2D5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C30E1A23-D106-FD0A-8FF5-5D2ECE7BC91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94CC7F57-79B1-C902-D389-6C914A86EF5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E62343E7-2AA5-FCCE-C5F0-B46D3AA23B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7EB7-7DA4-499B-A06C-99EC1B6A3570}" type="datetimeFigureOut">
              <a:rPr lang="pt-BR" smtClean="0"/>
              <a:t>03/12/25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1DCE5099-B4B4-C604-84C4-993A3DA2D3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DF33246C-A8D1-06C5-CDE1-36FE92A5C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7D5F7-71F1-4DCC-AC34-01FF6C0B36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763487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FBF287-64F4-1627-D156-5B792C33F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0606EB98-7F63-3587-D7BE-C49B0F50FA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7EB7-7DA4-499B-A06C-99EC1B6A3570}" type="datetimeFigureOut">
              <a:rPr lang="pt-BR" smtClean="0"/>
              <a:t>03/12/25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64187A00-0EE0-4F48-1450-6380DEB87B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D434E702-E4E5-7F91-1B64-7E8C44E8FC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7D5F7-71F1-4DCC-AC34-01FF6C0B36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252540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13E0B547-C514-DC6D-F05F-027A03AE43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7EB7-7DA4-499B-A06C-99EC1B6A3570}" type="datetimeFigureOut">
              <a:rPr lang="pt-BR" smtClean="0"/>
              <a:t>03/12/25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31A1337A-B844-A19D-7A84-D8087F7BBD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C7E2AE4-1184-4767-CE98-087E61699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7D5F7-71F1-4DCC-AC34-01FF6C0B36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17734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30E978-8307-CDDD-7C55-3C663FEDDA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AF90401-2454-2269-3A15-DDBE0A56DF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BC015BD-9656-054E-FA1A-0A1466F676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CB0066B8-19F2-DF1C-7807-2070742441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7EB7-7DA4-499B-A06C-99EC1B6A3570}" type="datetimeFigureOut">
              <a:rPr lang="pt-BR" smtClean="0"/>
              <a:t>03/12/25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12B2E67-1497-FA91-08E0-E679DC2C3D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8930E1C-7F6D-94FB-78C7-8E8E8334C3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7D5F7-71F1-4DCC-AC34-01FF6C0B36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87786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72BBC21-2D24-282E-C37E-8306E3A026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A5F7E118-DE30-92A3-F5BD-D3E4EFB10A2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432C1EB7-493B-F373-D018-13D1CE76F6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586FCF3-A732-2B75-3B83-2C967B295B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7EB7-7DA4-499B-A06C-99EC1B6A3570}" type="datetimeFigureOut">
              <a:rPr lang="pt-BR" smtClean="0"/>
              <a:t>03/12/25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F17F43B-13E8-845D-737E-343F1A5B79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9C0BB0E7-E67C-0222-9BD5-7981019EB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7D5F7-71F1-4DCC-AC34-01FF6C0B36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505486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D5C5490D-DDFD-720B-757F-D30F8CC3E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35AFB1E-44FD-5936-EB75-B8A1B1690A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053D116-982B-0EB3-281D-D88C14EBAF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D8B7EB7-7DA4-499B-A06C-99EC1B6A3570}" type="datetimeFigureOut">
              <a:rPr lang="pt-BR" smtClean="0"/>
              <a:t>03/12/25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F6C26B6-1506-4517-7765-D413A4AB12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FC073AA-AA0B-4776-BAC2-7994AD7432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EF7D5F7-71F1-4DCC-AC34-01FF6C0B36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352004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5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2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27" r="9328"/>
          <a:stretch>
            <a:fillRect/>
          </a:stretch>
        </p:blipFill>
        <p:spPr>
          <a:xfrm>
            <a:off x="0" y="-2677"/>
            <a:ext cx="1219200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2"/>
          <p:cNvSpPr/>
          <p:nvPr/>
        </p:nvSpPr>
        <p:spPr>
          <a:xfrm>
            <a:off x="0" y="0"/>
            <a:ext cx="10101560" cy="6858000"/>
          </a:xfrm>
          <a:custGeom>
            <a:avLst/>
            <a:gdLst/>
            <a:ahLst/>
            <a:cxnLst/>
            <a:rect l="l" t="t" r="r" b="b"/>
            <a:pathLst>
              <a:path w="10101560" h="6858000" extrusionOk="0">
                <a:moveTo>
                  <a:pt x="0" y="0"/>
                </a:moveTo>
                <a:lnTo>
                  <a:pt x="10101560" y="0"/>
                </a:lnTo>
                <a:lnTo>
                  <a:pt x="6632471" y="3469090"/>
                </a:lnTo>
                <a:lnTo>
                  <a:pt x="1002138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" name="Google Shape;93;p2">
            <a:extLst>
              <a:ext uri="{FF2B5EF4-FFF2-40B4-BE49-F238E27FC236}">
                <a16:creationId xmlns:a16="http://schemas.microsoft.com/office/drawing/2014/main" id="{3DDD2056-7A60-10B6-768E-B66AF7DEF6E6}"/>
              </a:ext>
            </a:extLst>
          </p:cNvPr>
          <p:cNvSpPr txBox="1"/>
          <p:nvPr/>
        </p:nvSpPr>
        <p:spPr>
          <a:xfrm>
            <a:off x="614213" y="2978751"/>
            <a:ext cx="5620327" cy="2308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200" u="none" strike="noStrike" cap="none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Black"/>
                <a:ea typeface="Poppins Black"/>
                <a:cs typeface="Poppins Black"/>
                <a:sym typeface="Poppins Black"/>
              </a:rPr>
              <a:t>ANÁLISE DE DADOS</a:t>
            </a:r>
            <a:endParaRPr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2" name="Google Shape;92;p2"/>
          <p:cNvSpPr/>
          <p:nvPr/>
        </p:nvSpPr>
        <p:spPr>
          <a:xfrm rot="-2700000">
            <a:off x="9779462" y="-2028870"/>
            <a:ext cx="3001724" cy="5907966"/>
          </a:xfrm>
          <a:custGeom>
            <a:avLst/>
            <a:gdLst>
              <a:gd name="connsiteX0" fmla="*/ 0 w 3001724"/>
              <a:gd name="connsiteY0" fmla="*/ 0 h 5907966"/>
              <a:gd name="connsiteX1" fmla="*/ 3001724 w 3001724"/>
              <a:gd name="connsiteY1" fmla="*/ 0 h 5907966"/>
              <a:gd name="connsiteX2" fmla="*/ 3001724 w 3001724"/>
              <a:gd name="connsiteY2" fmla="*/ 5907966 h 5907966"/>
              <a:gd name="connsiteX3" fmla="*/ 0 w 3001724"/>
              <a:gd name="connsiteY3" fmla="*/ 5907966 h 5907966"/>
              <a:gd name="connsiteX4" fmla="*/ 0 w 3001724"/>
              <a:gd name="connsiteY4" fmla="*/ 0 h 5907966"/>
              <a:gd name="connsiteX0" fmla="*/ 0 w 3001724"/>
              <a:gd name="connsiteY0" fmla="*/ 0 h 5907966"/>
              <a:gd name="connsiteX1" fmla="*/ 3001724 w 3001724"/>
              <a:gd name="connsiteY1" fmla="*/ 3027162 h 5907966"/>
              <a:gd name="connsiteX2" fmla="*/ 3001724 w 3001724"/>
              <a:gd name="connsiteY2" fmla="*/ 5907966 h 5907966"/>
              <a:gd name="connsiteX3" fmla="*/ 0 w 3001724"/>
              <a:gd name="connsiteY3" fmla="*/ 5907966 h 5907966"/>
              <a:gd name="connsiteX4" fmla="*/ 0 w 3001724"/>
              <a:gd name="connsiteY4" fmla="*/ 0 h 5907966"/>
              <a:gd name="connsiteX0" fmla="*/ 0 w 3001724"/>
              <a:gd name="connsiteY0" fmla="*/ 0 h 5907966"/>
              <a:gd name="connsiteX1" fmla="*/ 3001724 w 3001724"/>
              <a:gd name="connsiteY1" fmla="*/ 3027162 h 5907966"/>
              <a:gd name="connsiteX2" fmla="*/ 3001724 w 3001724"/>
              <a:gd name="connsiteY2" fmla="*/ 5907966 h 5907966"/>
              <a:gd name="connsiteX3" fmla="*/ 0 w 3001724"/>
              <a:gd name="connsiteY3" fmla="*/ 5907966 h 5907966"/>
              <a:gd name="connsiteX4" fmla="*/ 0 w 3001724"/>
              <a:gd name="connsiteY4" fmla="*/ 0 h 5907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01724" h="5907966">
                <a:moveTo>
                  <a:pt x="0" y="0"/>
                </a:moveTo>
                <a:lnTo>
                  <a:pt x="3001724" y="3027162"/>
                </a:lnTo>
                <a:lnTo>
                  <a:pt x="3001724" y="5907966"/>
                </a:lnTo>
                <a:lnTo>
                  <a:pt x="0" y="5907966"/>
                </a:lnTo>
                <a:lnTo>
                  <a:pt x="0" y="0"/>
                </a:lnTo>
                <a:close/>
              </a:path>
            </a:pathLst>
          </a:custGeom>
          <a:solidFill>
            <a:srgbClr val="2C3D73">
              <a:alpha val="6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4" name="Google Shape;94;p2"/>
          <p:cNvSpPr txBox="1"/>
          <p:nvPr/>
        </p:nvSpPr>
        <p:spPr>
          <a:xfrm>
            <a:off x="614214" y="5362858"/>
            <a:ext cx="6150264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cap="none" dirty="0">
                <a:solidFill>
                  <a:srgbClr val="7F7F7F"/>
                </a:solidFill>
                <a:latin typeface="Montserrat" pitchFamily="2" charset="0"/>
                <a:ea typeface="Poppins"/>
                <a:cs typeface="Poppins"/>
                <a:sym typeface="Poppins"/>
              </a:rPr>
              <a:t>ANÁLISE EXPLORATÓRIA E GERAÇÃO DE INSIGHTS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1" dirty="0">
                <a:solidFill>
                  <a:srgbClr val="7F7F7F"/>
                </a:solidFill>
                <a:latin typeface="Montserrat" pitchFamily="2" charset="0"/>
                <a:cs typeface="Poppins"/>
                <a:sym typeface="Poppins"/>
              </a:rPr>
              <a:t>Por Matheus Resende</a:t>
            </a:r>
            <a:endParaRPr b="1" dirty="0">
              <a:latin typeface="Montserrat" pitchFamily="2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C80183DE-F1D5-3344-FB55-F9AE902FA7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77144" y="460475"/>
            <a:ext cx="1800000" cy="180000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D2DBAC58-BB43-EDB3-1140-DA3B1AAEA5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17010" y="460475"/>
            <a:ext cx="1800000" cy="1800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17"/>
          <p:cNvSpPr txBox="1"/>
          <p:nvPr/>
        </p:nvSpPr>
        <p:spPr>
          <a:xfrm>
            <a:off x="2941179" y="2644170"/>
            <a:ext cx="6309642" cy="1569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600" dirty="0">
                <a:solidFill>
                  <a:srgbClr val="FF6200"/>
                </a:solidFill>
                <a:latin typeface="Poppins Black"/>
                <a:ea typeface="Poppins Black"/>
                <a:cs typeface="Poppins Black"/>
                <a:sym typeface="Poppins Black"/>
              </a:rPr>
              <a:t>Obrigado</a:t>
            </a:r>
            <a:endParaRPr dirty="0">
              <a:solidFill>
                <a:srgbClr val="FF6200"/>
              </a:solidFill>
            </a:endParaRPr>
          </a:p>
        </p:txBody>
      </p:sp>
      <p:sp>
        <p:nvSpPr>
          <p:cNvPr id="502" name="Google Shape;502;p17"/>
          <p:cNvSpPr/>
          <p:nvPr/>
        </p:nvSpPr>
        <p:spPr>
          <a:xfrm rot="-2700000">
            <a:off x="202032" y="-1060032"/>
            <a:ext cx="1780335" cy="1780335"/>
          </a:xfrm>
          <a:custGeom>
            <a:avLst/>
            <a:gdLst>
              <a:gd name="connsiteX0" fmla="*/ 0 w 1780335"/>
              <a:gd name="connsiteY0" fmla="*/ 0 h 1780335"/>
              <a:gd name="connsiteX1" fmla="*/ 1780335 w 1780335"/>
              <a:gd name="connsiteY1" fmla="*/ 0 h 1780335"/>
              <a:gd name="connsiteX2" fmla="*/ 1780335 w 1780335"/>
              <a:gd name="connsiteY2" fmla="*/ 1780335 h 1780335"/>
              <a:gd name="connsiteX3" fmla="*/ 0 w 1780335"/>
              <a:gd name="connsiteY3" fmla="*/ 1780335 h 1780335"/>
              <a:gd name="connsiteX4" fmla="*/ 0 w 1780335"/>
              <a:gd name="connsiteY4" fmla="*/ 0 h 1780335"/>
              <a:gd name="connsiteX0" fmla="*/ 0 w 1780335"/>
              <a:gd name="connsiteY0" fmla="*/ 0 h 1780335"/>
              <a:gd name="connsiteX1" fmla="*/ 898637 w 1780335"/>
              <a:gd name="connsiteY1" fmla="*/ 896393 h 1780335"/>
              <a:gd name="connsiteX2" fmla="*/ 1780335 w 1780335"/>
              <a:gd name="connsiteY2" fmla="*/ 1780335 h 1780335"/>
              <a:gd name="connsiteX3" fmla="*/ 0 w 1780335"/>
              <a:gd name="connsiteY3" fmla="*/ 1780335 h 1780335"/>
              <a:gd name="connsiteX4" fmla="*/ 0 w 1780335"/>
              <a:gd name="connsiteY4" fmla="*/ 0 h 1780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0335" h="1780335">
                <a:moveTo>
                  <a:pt x="0" y="0"/>
                </a:moveTo>
                <a:lnTo>
                  <a:pt x="898637" y="896393"/>
                </a:lnTo>
                <a:lnTo>
                  <a:pt x="1780335" y="1780335"/>
                </a:lnTo>
                <a:lnTo>
                  <a:pt x="0" y="1780335"/>
                </a:lnTo>
                <a:lnTo>
                  <a:pt x="0" y="0"/>
                </a:lnTo>
                <a:close/>
              </a:path>
            </a:pathLst>
          </a:custGeom>
          <a:solidFill>
            <a:srgbClr val="2C3D73">
              <a:alpha val="6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03" name="Google Shape;503;p17"/>
          <p:cNvSpPr/>
          <p:nvPr/>
        </p:nvSpPr>
        <p:spPr>
          <a:xfrm rot="-2700000">
            <a:off x="9449826" y="5041734"/>
            <a:ext cx="4174916" cy="2323100"/>
          </a:xfrm>
          <a:custGeom>
            <a:avLst/>
            <a:gdLst>
              <a:gd name="connsiteX0" fmla="*/ 0 w 4174916"/>
              <a:gd name="connsiteY0" fmla="*/ 0 h 2264320"/>
              <a:gd name="connsiteX1" fmla="*/ 4174916 w 4174916"/>
              <a:gd name="connsiteY1" fmla="*/ 0 h 2264320"/>
              <a:gd name="connsiteX2" fmla="*/ 4174916 w 4174916"/>
              <a:gd name="connsiteY2" fmla="*/ 2264320 h 2264320"/>
              <a:gd name="connsiteX3" fmla="*/ 0 w 4174916"/>
              <a:gd name="connsiteY3" fmla="*/ 2264320 h 2264320"/>
              <a:gd name="connsiteX4" fmla="*/ 0 w 4174916"/>
              <a:gd name="connsiteY4" fmla="*/ 0 h 2264320"/>
              <a:gd name="connsiteX0" fmla="*/ 0 w 4174916"/>
              <a:gd name="connsiteY0" fmla="*/ 0 h 2323100"/>
              <a:gd name="connsiteX1" fmla="*/ 4174916 w 4174916"/>
              <a:gd name="connsiteY1" fmla="*/ 0 h 2323100"/>
              <a:gd name="connsiteX2" fmla="*/ 4174916 w 4174916"/>
              <a:gd name="connsiteY2" fmla="*/ 2264320 h 2323100"/>
              <a:gd name="connsiteX3" fmla="*/ 2307110 w 4174916"/>
              <a:gd name="connsiteY3" fmla="*/ 2323100 h 2323100"/>
              <a:gd name="connsiteX4" fmla="*/ 0 w 4174916"/>
              <a:gd name="connsiteY4" fmla="*/ 0 h 2323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74916" h="2323100">
                <a:moveTo>
                  <a:pt x="0" y="0"/>
                </a:moveTo>
                <a:lnTo>
                  <a:pt x="4174916" y="0"/>
                </a:lnTo>
                <a:lnTo>
                  <a:pt x="4174916" y="2264320"/>
                </a:lnTo>
                <a:lnTo>
                  <a:pt x="2307110" y="2323100"/>
                </a:lnTo>
                <a:lnTo>
                  <a:pt x="0" y="0"/>
                </a:lnTo>
                <a:close/>
              </a:path>
            </a:pathLst>
          </a:custGeom>
          <a:solidFill>
            <a:srgbClr val="2C3D73">
              <a:alpha val="6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5"/>
          <p:cNvPicPr preferRelativeResize="0"/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50" r="8150"/>
          <a:stretch/>
        </p:blipFill>
        <p:spPr>
          <a:xfrm>
            <a:off x="3952042" y="0"/>
            <a:ext cx="864399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5"/>
          <p:cNvSpPr/>
          <p:nvPr/>
        </p:nvSpPr>
        <p:spPr>
          <a:xfrm>
            <a:off x="0" y="0"/>
            <a:ext cx="10788444" cy="6858000"/>
          </a:xfrm>
          <a:custGeom>
            <a:avLst/>
            <a:gdLst/>
            <a:ahLst/>
            <a:cxnLst/>
            <a:rect l="l" t="t" r="r" b="b"/>
            <a:pathLst>
              <a:path w="10788444" h="6858000" extrusionOk="0">
                <a:moveTo>
                  <a:pt x="0" y="0"/>
                </a:moveTo>
                <a:lnTo>
                  <a:pt x="3930444" y="0"/>
                </a:lnTo>
                <a:lnTo>
                  <a:pt x="1078844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5" name="Google Shape;155;p5"/>
          <p:cNvSpPr/>
          <p:nvPr/>
        </p:nvSpPr>
        <p:spPr>
          <a:xfrm rot="-2700000">
            <a:off x="7070723" y="3858345"/>
            <a:ext cx="7406645" cy="3864826"/>
          </a:xfrm>
          <a:custGeom>
            <a:avLst/>
            <a:gdLst>
              <a:gd name="connsiteX0" fmla="*/ 0 w 7406645"/>
              <a:gd name="connsiteY0" fmla="*/ 0 h 3864826"/>
              <a:gd name="connsiteX1" fmla="*/ 7406645 w 7406645"/>
              <a:gd name="connsiteY1" fmla="*/ 0 h 3864826"/>
              <a:gd name="connsiteX2" fmla="*/ 7406645 w 7406645"/>
              <a:gd name="connsiteY2" fmla="*/ 3864826 h 3864826"/>
              <a:gd name="connsiteX3" fmla="*/ 0 w 7406645"/>
              <a:gd name="connsiteY3" fmla="*/ 3864826 h 3864826"/>
              <a:gd name="connsiteX4" fmla="*/ 0 w 7406645"/>
              <a:gd name="connsiteY4" fmla="*/ 0 h 3864826"/>
              <a:gd name="connsiteX0" fmla="*/ 0 w 7406645"/>
              <a:gd name="connsiteY0" fmla="*/ 0 h 3864826"/>
              <a:gd name="connsiteX1" fmla="*/ 7406645 w 7406645"/>
              <a:gd name="connsiteY1" fmla="*/ 0 h 3864826"/>
              <a:gd name="connsiteX2" fmla="*/ 7406645 w 7406645"/>
              <a:gd name="connsiteY2" fmla="*/ 3864826 h 3864826"/>
              <a:gd name="connsiteX3" fmla="*/ 3908860 w 7406645"/>
              <a:gd name="connsiteY3" fmla="*/ 3850131 h 3864826"/>
              <a:gd name="connsiteX4" fmla="*/ 0 w 7406645"/>
              <a:gd name="connsiteY4" fmla="*/ 0 h 3864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06645" h="3864826">
                <a:moveTo>
                  <a:pt x="0" y="0"/>
                </a:moveTo>
                <a:lnTo>
                  <a:pt x="7406645" y="0"/>
                </a:lnTo>
                <a:lnTo>
                  <a:pt x="7406645" y="3864826"/>
                </a:lnTo>
                <a:lnTo>
                  <a:pt x="3908860" y="3850131"/>
                </a:lnTo>
                <a:lnTo>
                  <a:pt x="0" y="0"/>
                </a:lnTo>
                <a:close/>
              </a:path>
            </a:pathLst>
          </a:custGeom>
          <a:solidFill>
            <a:srgbClr val="2C3D73">
              <a:alpha val="6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6" name="Google Shape;156;p5"/>
          <p:cNvSpPr txBox="1"/>
          <p:nvPr/>
        </p:nvSpPr>
        <p:spPr>
          <a:xfrm>
            <a:off x="1082073" y="1860026"/>
            <a:ext cx="4541520" cy="38317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>
              <a:defRPr lang="pt-BR"/>
            </a:defPPr>
            <a:lvl1pPr marR="0" lvl="0" indent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7F7F7F"/>
                </a:solidFill>
                <a:latin typeface="Open Sans"/>
                <a:ea typeface="Open Sans"/>
                <a:cs typeface="Open Sans"/>
              </a:defRPr>
            </a:lvl1pPr>
          </a:lstStyle>
          <a:p>
            <a:pPr algn="just">
              <a:lnSpc>
                <a:spcPct val="150000"/>
              </a:lnSpc>
            </a:pPr>
            <a:r>
              <a:rPr lang="pt-BR" dirty="0">
                <a:latin typeface="Montserrat" pitchFamily="2" charset="0"/>
              </a:rPr>
              <a:t>Realizar uma ampla análise exploratória, aplicando conceitos de estatística, programação e análise de dados para entender os principais fatores que levam clientes a cancelarem seus serviços e gerar insights relevantes sobre como reduzir o índice de </a:t>
            </a:r>
            <a:r>
              <a:rPr lang="pt-BR" dirty="0" err="1">
                <a:latin typeface="Montserrat" pitchFamily="2" charset="0"/>
              </a:rPr>
              <a:t>churn</a:t>
            </a:r>
            <a:r>
              <a:rPr lang="pt-BR" dirty="0">
                <a:latin typeface="Montserrat" pitchFamily="2" charset="0"/>
              </a:rPr>
              <a:t> em uma empresa de telecomunicações.</a:t>
            </a:r>
          </a:p>
        </p:txBody>
      </p:sp>
      <p:sp>
        <p:nvSpPr>
          <p:cNvPr id="157" name="Google Shape;157;p5"/>
          <p:cNvSpPr txBox="1">
            <a:spLocks noGrp="1"/>
          </p:cNvSpPr>
          <p:nvPr>
            <p:ph type="title"/>
          </p:nvPr>
        </p:nvSpPr>
        <p:spPr>
          <a:xfrm>
            <a:off x="1092200" y="1089025"/>
            <a:ext cx="10007600" cy="762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4405"/>
              </a:buClr>
              <a:buSzPts val="4400"/>
              <a:buFont typeface="Poppins SemiBold"/>
              <a:buNone/>
            </a:pPr>
            <a:r>
              <a:rPr lang="pt-BR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itchFamily="2" charset="0"/>
              </a:rPr>
              <a:t>Objetivo</a:t>
            </a:r>
            <a:endParaRPr sz="4000" dirty="0">
              <a:solidFill>
                <a:schemeClr val="tx1">
                  <a:lumMod val="75000"/>
                  <a:lumOff val="25000"/>
                </a:schemeClr>
              </a:solidFill>
              <a:latin typeface="Montserrat" pitchFamily="2" charset="0"/>
            </a:endParaRPr>
          </a:p>
        </p:txBody>
      </p:sp>
      <p:sp>
        <p:nvSpPr>
          <p:cNvPr id="158" name="Google Shape;158;p5"/>
          <p:cNvSpPr txBox="1"/>
          <p:nvPr/>
        </p:nvSpPr>
        <p:spPr>
          <a:xfrm>
            <a:off x="311727" y="1147362"/>
            <a:ext cx="780473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dirty="0">
                <a:solidFill>
                  <a:srgbClr val="FF6200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01</a:t>
            </a:r>
            <a:endParaRPr sz="1600" dirty="0">
              <a:solidFill>
                <a:srgbClr val="FF62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 dir="r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>
          <a:extLst>
            <a:ext uri="{FF2B5EF4-FFF2-40B4-BE49-F238E27FC236}">
              <a16:creationId xmlns:a16="http://schemas.microsoft.com/office/drawing/2014/main" id="{2E92F16A-449F-CCC9-B0D2-787A449FEC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270;p8">
            <a:extLst>
              <a:ext uri="{FF2B5EF4-FFF2-40B4-BE49-F238E27FC236}">
                <a16:creationId xmlns:a16="http://schemas.microsoft.com/office/drawing/2014/main" id="{97CA3EDC-FD29-D59D-3034-4389AA1C0A06}"/>
              </a:ext>
            </a:extLst>
          </p:cNvPr>
          <p:cNvPicPr preferRelativeResize="0"/>
          <p:nvPr/>
        </p:nvPicPr>
        <p:blipFill>
          <a:blip r:embed="rId3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25" b="3125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303;p9">
            <a:extLst>
              <a:ext uri="{FF2B5EF4-FFF2-40B4-BE49-F238E27FC236}">
                <a16:creationId xmlns:a16="http://schemas.microsoft.com/office/drawing/2014/main" id="{62963D15-EB67-79C2-5429-DC70C7C9B5B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29319" y="1044529"/>
            <a:ext cx="10007600" cy="762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4405"/>
              </a:buClr>
              <a:buSzPts val="4400"/>
              <a:buFont typeface="Poppins SemiBold"/>
              <a:buNone/>
            </a:pPr>
            <a:r>
              <a:rPr lang="pt-BR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itchFamily="2" charset="0"/>
              </a:rPr>
              <a:t>Introdução</a:t>
            </a:r>
            <a:endParaRPr sz="4000" dirty="0">
              <a:solidFill>
                <a:schemeClr val="tx1">
                  <a:lumMod val="75000"/>
                  <a:lumOff val="25000"/>
                </a:schemeClr>
              </a:solidFill>
              <a:latin typeface="Montserrat" pitchFamily="2" charset="0"/>
            </a:endParaRPr>
          </a:p>
        </p:txBody>
      </p:sp>
      <p:sp>
        <p:nvSpPr>
          <p:cNvPr id="7" name="Google Shape;306;p9">
            <a:extLst>
              <a:ext uri="{FF2B5EF4-FFF2-40B4-BE49-F238E27FC236}">
                <a16:creationId xmlns:a16="http://schemas.microsoft.com/office/drawing/2014/main" id="{E3C8E04F-C5DD-8B27-AEF6-F89596747590}"/>
              </a:ext>
            </a:extLst>
          </p:cNvPr>
          <p:cNvSpPr txBox="1"/>
          <p:nvPr/>
        </p:nvSpPr>
        <p:spPr>
          <a:xfrm>
            <a:off x="963376" y="1102866"/>
            <a:ext cx="865943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dirty="0">
                <a:solidFill>
                  <a:srgbClr val="FF6200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02</a:t>
            </a:r>
            <a:endParaRPr sz="1600" dirty="0">
              <a:solidFill>
                <a:srgbClr val="FF6200"/>
              </a:solidFill>
            </a:endParaRPr>
          </a:p>
        </p:txBody>
      </p:sp>
      <p:sp>
        <p:nvSpPr>
          <p:cNvPr id="2" name="Google Shape;156;p5">
            <a:extLst>
              <a:ext uri="{FF2B5EF4-FFF2-40B4-BE49-F238E27FC236}">
                <a16:creationId xmlns:a16="http://schemas.microsoft.com/office/drawing/2014/main" id="{E9D792B6-F1E6-4CEB-8AD1-BE32389EF73E}"/>
              </a:ext>
            </a:extLst>
          </p:cNvPr>
          <p:cNvSpPr txBox="1"/>
          <p:nvPr/>
        </p:nvSpPr>
        <p:spPr>
          <a:xfrm>
            <a:off x="1082072" y="1860026"/>
            <a:ext cx="9715405" cy="34162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>
              <a:defRPr lang="pt-BR"/>
            </a:defPPr>
            <a:lvl1pPr marR="0" lvl="0" indent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7F7F7F"/>
                </a:solidFill>
                <a:latin typeface="Open Sans"/>
                <a:ea typeface="Open Sans"/>
                <a:cs typeface="Open Sans"/>
              </a:defRPr>
            </a:lvl1pPr>
          </a:lstStyle>
          <a:p>
            <a:pPr algn="just">
              <a:lnSpc>
                <a:spcPct val="150000"/>
              </a:lnSpc>
            </a:pPr>
            <a:r>
              <a:rPr lang="pt-BR" dirty="0">
                <a:latin typeface="Montserrat" pitchFamily="2" charset="0"/>
              </a:rPr>
              <a:t>	A retenção de clientes é um dos maiores desafios enfrentados por empresas de telecomunicações, onde a concorrência acirrada e a ampla oferta de serviços tornam o índice de </a:t>
            </a:r>
            <a:r>
              <a:rPr lang="pt-BR" dirty="0" err="1">
                <a:latin typeface="Montserrat" pitchFamily="2" charset="0"/>
              </a:rPr>
              <a:t>churn</a:t>
            </a:r>
            <a:r>
              <a:rPr lang="pt-BR" dirty="0">
                <a:latin typeface="Montserrat" pitchFamily="2" charset="0"/>
              </a:rPr>
              <a:t> um fator crítico para a sustentabilidade do negócio. </a:t>
            </a:r>
          </a:p>
          <a:p>
            <a:pPr algn="just">
              <a:lnSpc>
                <a:spcPct val="150000"/>
              </a:lnSpc>
            </a:pPr>
            <a:r>
              <a:rPr lang="pt-BR" dirty="0">
                <a:latin typeface="Montserrat" pitchFamily="2" charset="0"/>
              </a:rPr>
              <a:t>	O índice de </a:t>
            </a:r>
            <a:r>
              <a:rPr lang="pt-BR" dirty="0" err="1">
                <a:latin typeface="Montserrat" pitchFamily="2" charset="0"/>
              </a:rPr>
              <a:t>churn</a:t>
            </a:r>
            <a:r>
              <a:rPr lang="pt-BR" dirty="0">
                <a:latin typeface="Montserrat" pitchFamily="2" charset="0"/>
              </a:rPr>
              <a:t> é uma métrica utilizada pelas empresas que mede o percentual de clientes que cancelaram seus serviços em um determinado período. Em outras palavras, é um índice que representa o nível de evasão de clientes da empresa.</a:t>
            </a:r>
          </a:p>
        </p:txBody>
      </p:sp>
      <p:sp>
        <p:nvSpPr>
          <p:cNvPr id="4" name="Google Shape;293;p8">
            <a:extLst>
              <a:ext uri="{FF2B5EF4-FFF2-40B4-BE49-F238E27FC236}">
                <a16:creationId xmlns:a16="http://schemas.microsoft.com/office/drawing/2014/main" id="{0D15E30D-5155-5E95-88BD-2539629EF98C}"/>
              </a:ext>
            </a:extLst>
          </p:cNvPr>
          <p:cNvSpPr/>
          <p:nvPr/>
        </p:nvSpPr>
        <p:spPr>
          <a:xfrm rot="18900000">
            <a:off x="-168568" y="-504451"/>
            <a:ext cx="1728000" cy="1767845"/>
          </a:xfrm>
          <a:custGeom>
            <a:avLst/>
            <a:gdLst>
              <a:gd name="connsiteX0" fmla="*/ 0 w 1728000"/>
              <a:gd name="connsiteY0" fmla="*/ 0 h 1673383"/>
              <a:gd name="connsiteX1" fmla="*/ 1728000 w 1728000"/>
              <a:gd name="connsiteY1" fmla="*/ 0 h 1673383"/>
              <a:gd name="connsiteX2" fmla="*/ 1728000 w 1728000"/>
              <a:gd name="connsiteY2" fmla="*/ 1673383 h 1673383"/>
              <a:gd name="connsiteX3" fmla="*/ 0 w 1728000"/>
              <a:gd name="connsiteY3" fmla="*/ 1673383 h 1673383"/>
              <a:gd name="connsiteX4" fmla="*/ 0 w 1728000"/>
              <a:gd name="connsiteY4" fmla="*/ 0 h 1673383"/>
              <a:gd name="connsiteX0" fmla="*/ 0 w 1728000"/>
              <a:gd name="connsiteY0" fmla="*/ 0 h 1673383"/>
              <a:gd name="connsiteX1" fmla="*/ 1705958 w 1728000"/>
              <a:gd name="connsiteY1" fmla="*/ 903740 h 1673383"/>
              <a:gd name="connsiteX2" fmla="*/ 1728000 w 1728000"/>
              <a:gd name="connsiteY2" fmla="*/ 1673383 h 1673383"/>
              <a:gd name="connsiteX3" fmla="*/ 0 w 1728000"/>
              <a:gd name="connsiteY3" fmla="*/ 1673383 h 1673383"/>
              <a:gd name="connsiteX4" fmla="*/ 0 w 1728000"/>
              <a:gd name="connsiteY4" fmla="*/ 0 h 1673383"/>
              <a:gd name="connsiteX0" fmla="*/ 0 w 1728000"/>
              <a:gd name="connsiteY0" fmla="*/ 94462 h 1767845"/>
              <a:gd name="connsiteX1" fmla="*/ 1705958 w 1728000"/>
              <a:gd name="connsiteY1" fmla="*/ 998202 h 1767845"/>
              <a:gd name="connsiteX2" fmla="*/ 1728000 w 1728000"/>
              <a:gd name="connsiteY2" fmla="*/ 1767845 h 1767845"/>
              <a:gd name="connsiteX3" fmla="*/ 0 w 1728000"/>
              <a:gd name="connsiteY3" fmla="*/ 1767845 h 1767845"/>
              <a:gd name="connsiteX4" fmla="*/ 0 w 1728000"/>
              <a:gd name="connsiteY4" fmla="*/ 94462 h 1767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28000" h="1767845">
                <a:moveTo>
                  <a:pt x="0" y="94462"/>
                </a:moveTo>
                <a:cubicBezTo>
                  <a:pt x="568653" y="395709"/>
                  <a:pt x="-30945" y="-750498"/>
                  <a:pt x="1705958" y="998202"/>
                </a:cubicBezTo>
                <a:lnTo>
                  <a:pt x="1728000" y="1767845"/>
                </a:lnTo>
                <a:lnTo>
                  <a:pt x="0" y="1767845"/>
                </a:lnTo>
                <a:lnTo>
                  <a:pt x="0" y="94462"/>
                </a:lnTo>
                <a:close/>
              </a:path>
            </a:pathLst>
          </a:custGeom>
          <a:solidFill>
            <a:srgbClr val="2C3D73">
              <a:alpha val="6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" name="Google Shape;294;p8">
            <a:extLst>
              <a:ext uri="{FF2B5EF4-FFF2-40B4-BE49-F238E27FC236}">
                <a16:creationId xmlns:a16="http://schemas.microsoft.com/office/drawing/2014/main" id="{05D69DD6-5944-FB4B-A91A-80B81C272607}"/>
              </a:ext>
            </a:extLst>
          </p:cNvPr>
          <p:cNvSpPr/>
          <p:nvPr/>
        </p:nvSpPr>
        <p:spPr>
          <a:xfrm rot="18900000">
            <a:off x="11094582" y="4987076"/>
            <a:ext cx="2008112" cy="1672123"/>
          </a:xfrm>
          <a:prstGeom prst="rect">
            <a:avLst/>
          </a:prstGeom>
          <a:solidFill>
            <a:srgbClr val="2C3D73">
              <a:alpha val="6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827746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>
          <a:extLst>
            <a:ext uri="{FF2B5EF4-FFF2-40B4-BE49-F238E27FC236}">
              <a16:creationId xmlns:a16="http://schemas.microsoft.com/office/drawing/2014/main" id="{DD90908A-2DEB-CA17-B7B0-DDBF0DD1FF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270;p8">
            <a:extLst>
              <a:ext uri="{FF2B5EF4-FFF2-40B4-BE49-F238E27FC236}">
                <a16:creationId xmlns:a16="http://schemas.microsoft.com/office/drawing/2014/main" id="{B3BE7384-56F5-6D6C-A155-52A6A9C9F86D}"/>
              </a:ext>
            </a:extLst>
          </p:cNvPr>
          <p:cNvPicPr preferRelativeResize="0"/>
          <p:nvPr/>
        </p:nvPicPr>
        <p:blipFill>
          <a:blip r:embed="rId3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25" b="3125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303;p9">
            <a:extLst>
              <a:ext uri="{FF2B5EF4-FFF2-40B4-BE49-F238E27FC236}">
                <a16:creationId xmlns:a16="http://schemas.microsoft.com/office/drawing/2014/main" id="{A699FA6D-631E-667E-1109-64F525E8AB1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29319" y="1044529"/>
            <a:ext cx="10007600" cy="762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4405"/>
              </a:buClr>
              <a:buSzPts val="4400"/>
              <a:buFont typeface="Poppins SemiBold"/>
              <a:buNone/>
            </a:pPr>
            <a:r>
              <a:rPr lang="pt-BR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itchFamily="2" charset="0"/>
              </a:rPr>
              <a:t>EDA: Insights</a:t>
            </a:r>
            <a:endParaRPr sz="4000" dirty="0">
              <a:solidFill>
                <a:schemeClr val="tx1">
                  <a:lumMod val="75000"/>
                  <a:lumOff val="25000"/>
                </a:schemeClr>
              </a:solidFill>
              <a:latin typeface="Montserrat" pitchFamily="2" charset="0"/>
            </a:endParaRPr>
          </a:p>
        </p:txBody>
      </p:sp>
      <p:sp>
        <p:nvSpPr>
          <p:cNvPr id="7" name="Google Shape;306;p9">
            <a:extLst>
              <a:ext uri="{FF2B5EF4-FFF2-40B4-BE49-F238E27FC236}">
                <a16:creationId xmlns:a16="http://schemas.microsoft.com/office/drawing/2014/main" id="{36D96B13-A452-7E1E-0B6B-455039E3407E}"/>
              </a:ext>
            </a:extLst>
          </p:cNvPr>
          <p:cNvSpPr txBox="1"/>
          <p:nvPr/>
        </p:nvSpPr>
        <p:spPr>
          <a:xfrm>
            <a:off x="963376" y="1102866"/>
            <a:ext cx="865943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dirty="0">
                <a:solidFill>
                  <a:srgbClr val="FF6200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03</a:t>
            </a:r>
            <a:endParaRPr sz="1600" dirty="0">
              <a:solidFill>
                <a:srgbClr val="FF6200"/>
              </a:solidFill>
            </a:endParaRPr>
          </a:p>
        </p:txBody>
      </p:sp>
      <p:sp>
        <p:nvSpPr>
          <p:cNvPr id="2" name="Google Shape;293;p8">
            <a:extLst>
              <a:ext uri="{FF2B5EF4-FFF2-40B4-BE49-F238E27FC236}">
                <a16:creationId xmlns:a16="http://schemas.microsoft.com/office/drawing/2014/main" id="{29828B22-05D1-55AC-21AB-49F947CDC839}"/>
              </a:ext>
            </a:extLst>
          </p:cNvPr>
          <p:cNvSpPr/>
          <p:nvPr/>
        </p:nvSpPr>
        <p:spPr>
          <a:xfrm rot="18900000">
            <a:off x="-168568" y="-504451"/>
            <a:ext cx="1728000" cy="1767845"/>
          </a:xfrm>
          <a:custGeom>
            <a:avLst/>
            <a:gdLst>
              <a:gd name="connsiteX0" fmla="*/ 0 w 1728000"/>
              <a:gd name="connsiteY0" fmla="*/ 0 h 1673383"/>
              <a:gd name="connsiteX1" fmla="*/ 1728000 w 1728000"/>
              <a:gd name="connsiteY1" fmla="*/ 0 h 1673383"/>
              <a:gd name="connsiteX2" fmla="*/ 1728000 w 1728000"/>
              <a:gd name="connsiteY2" fmla="*/ 1673383 h 1673383"/>
              <a:gd name="connsiteX3" fmla="*/ 0 w 1728000"/>
              <a:gd name="connsiteY3" fmla="*/ 1673383 h 1673383"/>
              <a:gd name="connsiteX4" fmla="*/ 0 w 1728000"/>
              <a:gd name="connsiteY4" fmla="*/ 0 h 1673383"/>
              <a:gd name="connsiteX0" fmla="*/ 0 w 1728000"/>
              <a:gd name="connsiteY0" fmla="*/ 0 h 1673383"/>
              <a:gd name="connsiteX1" fmla="*/ 1705958 w 1728000"/>
              <a:gd name="connsiteY1" fmla="*/ 903740 h 1673383"/>
              <a:gd name="connsiteX2" fmla="*/ 1728000 w 1728000"/>
              <a:gd name="connsiteY2" fmla="*/ 1673383 h 1673383"/>
              <a:gd name="connsiteX3" fmla="*/ 0 w 1728000"/>
              <a:gd name="connsiteY3" fmla="*/ 1673383 h 1673383"/>
              <a:gd name="connsiteX4" fmla="*/ 0 w 1728000"/>
              <a:gd name="connsiteY4" fmla="*/ 0 h 1673383"/>
              <a:gd name="connsiteX0" fmla="*/ 0 w 1728000"/>
              <a:gd name="connsiteY0" fmla="*/ 94462 h 1767845"/>
              <a:gd name="connsiteX1" fmla="*/ 1705958 w 1728000"/>
              <a:gd name="connsiteY1" fmla="*/ 998202 h 1767845"/>
              <a:gd name="connsiteX2" fmla="*/ 1728000 w 1728000"/>
              <a:gd name="connsiteY2" fmla="*/ 1767845 h 1767845"/>
              <a:gd name="connsiteX3" fmla="*/ 0 w 1728000"/>
              <a:gd name="connsiteY3" fmla="*/ 1767845 h 1767845"/>
              <a:gd name="connsiteX4" fmla="*/ 0 w 1728000"/>
              <a:gd name="connsiteY4" fmla="*/ 94462 h 1767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28000" h="1767845">
                <a:moveTo>
                  <a:pt x="0" y="94462"/>
                </a:moveTo>
                <a:cubicBezTo>
                  <a:pt x="568653" y="395709"/>
                  <a:pt x="-30945" y="-750498"/>
                  <a:pt x="1705958" y="998202"/>
                </a:cubicBezTo>
                <a:lnTo>
                  <a:pt x="1728000" y="1767845"/>
                </a:lnTo>
                <a:lnTo>
                  <a:pt x="0" y="1767845"/>
                </a:lnTo>
                <a:lnTo>
                  <a:pt x="0" y="94462"/>
                </a:lnTo>
                <a:close/>
              </a:path>
            </a:pathLst>
          </a:custGeom>
          <a:solidFill>
            <a:srgbClr val="2C3D73">
              <a:alpha val="6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" name="Google Shape;294;p8">
            <a:extLst>
              <a:ext uri="{FF2B5EF4-FFF2-40B4-BE49-F238E27FC236}">
                <a16:creationId xmlns:a16="http://schemas.microsoft.com/office/drawing/2014/main" id="{B5203571-1471-2B65-9F11-0AC7148FC7B2}"/>
              </a:ext>
            </a:extLst>
          </p:cNvPr>
          <p:cNvSpPr/>
          <p:nvPr/>
        </p:nvSpPr>
        <p:spPr>
          <a:xfrm rot="18900000">
            <a:off x="11094582" y="4987076"/>
            <a:ext cx="2008112" cy="1672123"/>
          </a:xfrm>
          <a:prstGeom prst="rect">
            <a:avLst/>
          </a:prstGeom>
          <a:solidFill>
            <a:srgbClr val="2C3D73">
              <a:alpha val="6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aphicFrame>
        <p:nvGraphicFramePr>
          <p:cNvPr id="19" name="Tabela 18">
            <a:extLst>
              <a:ext uri="{FF2B5EF4-FFF2-40B4-BE49-F238E27FC236}">
                <a16:creationId xmlns:a16="http://schemas.microsoft.com/office/drawing/2014/main" id="{E15C253D-395C-4E90-1136-FE8893137C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9636335"/>
              </p:ext>
            </p:extLst>
          </p:nvPr>
        </p:nvGraphicFramePr>
        <p:xfrm>
          <a:off x="1225550" y="1818409"/>
          <a:ext cx="9740900" cy="392633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435225">
                  <a:extLst>
                    <a:ext uri="{9D8B030D-6E8A-4147-A177-3AD203B41FA5}">
                      <a16:colId xmlns:a16="http://schemas.microsoft.com/office/drawing/2014/main" val="824568556"/>
                    </a:ext>
                  </a:extLst>
                </a:gridCol>
                <a:gridCol w="2435225">
                  <a:extLst>
                    <a:ext uri="{9D8B030D-6E8A-4147-A177-3AD203B41FA5}">
                      <a16:colId xmlns:a16="http://schemas.microsoft.com/office/drawing/2014/main" val="3999905627"/>
                    </a:ext>
                  </a:extLst>
                </a:gridCol>
                <a:gridCol w="2435225">
                  <a:extLst>
                    <a:ext uri="{9D8B030D-6E8A-4147-A177-3AD203B41FA5}">
                      <a16:colId xmlns:a16="http://schemas.microsoft.com/office/drawing/2014/main" val="3024285835"/>
                    </a:ext>
                  </a:extLst>
                </a:gridCol>
                <a:gridCol w="2435225">
                  <a:extLst>
                    <a:ext uri="{9D8B030D-6E8A-4147-A177-3AD203B41FA5}">
                      <a16:colId xmlns:a16="http://schemas.microsoft.com/office/drawing/2014/main" val="2419183838"/>
                    </a:ext>
                  </a:extLst>
                </a:gridCol>
              </a:tblGrid>
              <a:tr h="369537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pt-BR" sz="1100" b="1" u="none" strike="noStrike" dirty="0">
                          <a:solidFill>
                            <a:schemeClr val="bg1"/>
                          </a:solidFill>
                          <a:effectLst/>
                          <a:latin typeface="Montserrat" pitchFamily="2" charset="0"/>
                        </a:rPr>
                        <a:t>Grupo 1</a:t>
                      </a:r>
                    </a:p>
                    <a:p>
                      <a:pPr algn="ctr" fontAlgn="b"/>
                      <a:r>
                        <a:rPr lang="pt-BR" sz="1100" b="1" u="none" strike="noStrike" dirty="0">
                          <a:solidFill>
                            <a:schemeClr val="bg1"/>
                          </a:solidFill>
                          <a:effectLst/>
                          <a:latin typeface="Montserrat" pitchFamily="2" charset="0"/>
                        </a:rPr>
                        <a:t>Clientes que cancelam</a:t>
                      </a:r>
                      <a:endParaRPr lang="pt-BR" sz="1100" b="1" i="0" u="none" strike="noStrike" dirty="0">
                        <a:solidFill>
                          <a:schemeClr val="bg1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7620" marR="7620" marT="7620" marB="0" anchor="ctr">
                    <a:solidFill>
                      <a:srgbClr val="7C87A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pt-BR" sz="1100" b="1" u="none" strike="noStrike" dirty="0">
                          <a:solidFill>
                            <a:schemeClr val="bg1"/>
                          </a:solidFill>
                          <a:effectLst/>
                          <a:latin typeface="Montserrat" pitchFamily="2" charset="0"/>
                        </a:rPr>
                        <a:t>Grupo 2</a:t>
                      </a:r>
                    </a:p>
                    <a:p>
                      <a:pPr algn="ctr" fontAlgn="b"/>
                      <a:r>
                        <a:rPr lang="pt-BR" sz="1100" b="1" u="none" strike="noStrike" dirty="0">
                          <a:solidFill>
                            <a:schemeClr val="bg1"/>
                          </a:solidFill>
                          <a:effectLst/>
                          <a:latin typeface="Montserrat" pitchFamily="2" charset="0"/>
                        </a:rPr>
                        <a:t>Clientes que NÃO cancelam</a:t>
                      </a:r>
                      <a:endParaRPr lang="pt-BR" sz="1100" b="1" i="0" u="none" strike="noStrike" dirty="0">
                        <a:solidFill>
                          <a:schemeClr val="bg1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7620" marR="7620" marT="7620" marB="0" anchor="ctr">
                    <a:solidFill>
                      <a:srgbClr val="F2440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6263641"/>
                  </a:ext>
                </a:extLst>
              </a:tr>
              <a:tr h="369537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u="none" strike="noStrike">
                          <a:solidFill>
                            <a:schemeClr val="bg1"/>
                          </a:solidFill>
                          <a:effectLst/>
                          <a:latin typeface="Montserrat" pitchFamily="2" charset="0"/>
                        </a:rPr>
                        <a:t>Qualitativo</a:t>
                      </a:r>
                      <a:endParaRPr lang="pt-BR" sz="1100" b="1" i="0" u="none" strike="noStrike">
                        <a:solidFill>
                          <a:schemeClr val="bg1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7620" marR="7620" marT="7620" marB="0" anchor="ctr">
                    <a:solidFill>
                      <a:srgbClr val="7C8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u="none" strike="noStrike" dirty="0">
                          <a:solidFill>
                            <a:schemeClr val="bg1"/>
                          </a:solidFill>
                          <a:effectLst/>
                          <a:latin typeface="Montserrat" pitchFamily="2" charset="0"/>
                        </a:rPr>
                        <a:t>Quantitativo</a:t>
                      </a:r>
                      <a:endParaRPr lang="pt-BR" sz="1100" b="1" i="0" u="none" strike="noStrike" dirty="0">
                        <a:solidFill>
                          <a:schemeClr val="bg1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7620" marR="7620" marT="7620" marB="0" anchor="ctr">
                    <a:solidFill>
                      <a:srgbClr val="7C87A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u="none" strike="noStrike" dirty="0">
                          <a:solidFill>
                            <a:schemeClr val="bg1"/>
                          </a:solidFill>
                          <a:effectLst/>
                          <a:latin typeface="Montserrat" pitchFamily="2" charset="0"/>
                        </a:rPr>
                        <a:t>Qualitativo</a:t>
                      </a:r>
                      <a:endParaRPr lang="pt-BR" sz="1100" b="1" i="0" u="none" strike="noStrike" dirty="0">
                        <a:solidFill>
                          <a:schemeClr val="bg1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7620" marR="7620" marT="7620" marB="0" anchor="ctr">
                    <a:solidFill>
                      <a:srgbClr val="F2440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u="none" strike="noStrike" dirty="0">
                          <a:solidFill>
                            <a:schemeClr val="bg1"/>
                          </a:solidFill>
                          <a:effectLst/>
                          <a:latin typeface="Montserrat" pitchFamily="2" charset="0"/>
                        </a:rPr>
                        <a:t>Quantitativo</a:t>
                      </a:r>
                      <a:endParaRPr lang="pt-BR" sz="1100" b="1" i="0" u="none" strike="noStrike" dirty="0">
                        <a:solidFill>
                          <a:schemeClr val="bg1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7620" marR="7620" marT="7620" marB="0" anchor="ctr">
                    <a:solidFill>
                      <a:srgbClr val="F2440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6311695"/>
                  </a:ext>
                </a:extLst>
              </a:tr>
              <a:tr h="53121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 dirty="0">
                          <a:solidFill>
                            <a:srgbClr val="7F7F7F"/>
                          </a:solidFill>
                          <a:effectLst/>
                          <a:latin typeface="Montserrat" pitchFamily="2" charset="0"/>
                        </a:rPr>
                        <a:t>Idade mais avançada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solidFill>
                            <a:srgbClr val="7F7F7F"/>
                          </a:solidFill>
                          <a:effectLst/>
                          <a:latin typeface="Montserrat" pitchFamily="2" charset="0"/>
                        </a:rPr>
                        <a:t>Mais de 50 anos</a:t>
                      </a:r>
                      <a:endParaRPr lang="pt-BR" sz="1100" b="0" i="0" u="none" strike="noStrike" dirty="0">
                        <a:solidFill>
                          <a:srgbClr val="7F7F7F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 dirty="0">
                          <a:solidFill>
                            <a:srgbClr val="7F7F7F"/>
                          </a:solidFill>
                          <a:effectLst/>
                          <a:latin typeface="Montserrat" pitchFamily="2" charset="0"/>
                        </a:rPr>
                        <a:t>Idade mais jovem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solidFill>
                            <a:srgbClr val="7F7F7F"/>
                          </a:solidFill>
                          <a:effectLst/>
                          <a:latin typeface="Montserrat" pitchFamily="2" charset="0"/>
                        </a:rPr>
                        <a:t>Menos de 50 anos</a:t>
                      </a:r>
                      <a:endParaRPr lang="pt-BR" sz="1100" b="0" i="0" u="none" strike="noStrike" dirty="0">
                        <a:solidFill>
                          <a:srgbClr val="7F7F7F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801599908"/>
                  </a:ext>
                </a:extLst>
              </a:tr>
              <a:tr h="53121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 dirty="0">
                          <a:solidFill>
                            <a:srgbClr val="7F7F7F"/>
                          </a:solidFill>
                          <a:effectLst/>
                          <a:latin typeface="Montserrat" pitchFamily="2" charset="0"/>
                        </a:rPr>
                        <a:t>Não consome tanto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solidFill>
                            <a:srgbClr val="7F7F7F"/>
                          </a:solidFill>
                          <a:effectLst/>
                          <a:latin typeface="Montserrat" pitchFamily="2" charset="0"/>
                        </a:rPr>
                        <a:t>Gastou menos de R$ 500</a:t>
                      </a:r>
                      <a:endParaRPr lang="pt-BR" sz="1100" b="0" i="0" u="none" strike="noStrike" dirty="0">
                        <a:solidFill>
                          <a:srgbClr val="7F7F7F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 dirty="0">
                          <a:solidFill>
                            <a:srgbClr val="7F7F7F"/>
                          </a:solidFill>
                          <a:effectLst/>
                          <a:latin typeface="Montserrat" pitchFamily="2" charset="0"/>
                        </a:rPr>
                        <a:t>Consome um valor considerável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solidFill>
                            <a:srgbClr val="7F7F7F"/>
                          </a:solidFill>
                          <a:effectLst/>
                          <a:latin typeface="Montserrat" pitchFamily="2" charset="0"/>
                        </a:rPr>
                        <a:t>Gastou mais de R$ 500</a:t>
                      </a:r>
                      <a:endParaRPr lang="pt-BR" sz="1100" b="0" i="0" u="none" strike="noStrike" dirty="0">
                        <a:solidFill>
                          <a:srgbClr val="7F7F7F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7535640"/>
                  </a:ext>
                </a:extLst>
              </a:tr>
              <a:tr h="53121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 dirty="0">
                          <a:solidFill>
                            <a:srgbClr val="7F7F7F"/>
                          </a:solidFill>
                          <a:effectLst/>
                          <a:latin typeface="Montserrat" pitchFamily="2" charset="0"/>
                        </a:rPr>
                        <a:t>Contrato de curta duração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solidFill>
                            <a:srgbClr val="7F7F7F"/>
                          </a:solidFill>
                          <a:effectLst/>
                          <a:latin typeface="Montserrat" pitchFamily="2" charset="0"/>
                        </a:rPr>
                        <a:t>Possui um contrato mensal</a:t>
                      </a:r>
                      <a:endParaRPr lang="pt-BR" sz="1100" b="0" i="0" u="none" strike="noStrike" dirty="0">
                        <a:solidFill>
                          <a:srgbClr val="7F7F7F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 dirty="0">
                          <a:solidFill>
                            <a:srgbClr val="7F7F7F"/>
                          </a:solidFill>
                          <a:effectLst/>
                          <a:latin typeface="Montserrat" pitchFamily="2" charset="0"/>
                        </a:rPr>
                        <a:t>Contrato de longa duração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solidFill>
                            <a:srgbClr val="7F7F7F"/>
                          </a:solidFill>
                          <a:effectLst/>
                          <a:latin typeface="Montserrat" pitchFamily="2" charset="0"/>
                        </a:rPr>
                        <a:t>Possui contrato anual ou trimestral</a:t>
                      </a:r>
                      <a:endParaRPr lang="pt-BR" sz="1100" b="0" i="0" u="none" strike="noStrike" dirty="0">
                        <a:solidFill>
                          <a:srgbClr val="7F7F7F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670435225"/>
                  </a:ext>
                </a:extLst>
              </a:tr>
              <a:tr h="53121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 dirty="0">
                          <a:solidFill>
                            <a:srgbClr val="7F7F7F"/>
                          </a:solidFill>
                          <a:effectLst/>
                          <a:latin typeface="Montserrat" pitchFamily="2" charset="0"/>
                        </a:rPr>
                        <a:t>Liga muito para o </a:t>
                      </a:r>
                      <a:r>
                        <a:rPr lang="pt-BR" sz="1100" b="0" i="0" u="none" strike="noStrike" dirty="0" err="1">
                          <a:solidFill>
                            <a:srgbClr val="7F7F7F"/>
                          </a:solidFill>
                          <a:effectLst/>
                          <a:latin typeface="Montserrat" pitchFamily="2" charset="0"/>
                        </a:rPr>
                        <a:t>callcenter</a:t>
                      </a:r>
                      <a:endParaRPr lang="pt-BR" sz="1100" b="0" i="0" u="none" strike="noStrike" dirty="0">
                        <a:solidFill>
                          <a:srgbClr val="7F7F7F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solidFill>
                            <a:srgbClr val="7F7F7F"/>
                          </a:solidFill>
                          <a:effectLst/>
                          <a:latin typeface="Montserrat" pitchFamily="2" charset="0"/>
                        </a:rPr>
                        <a:t>Ligou mais de 5 vezes para o </a:t>
                      </a:r>
                      <a:r>
                        <a:rPr lang="pt-BR" sz="1100" u="none" strike="noStrike" dirty="0" err="1">
                          <a:solidFill>
                            <a:srgbClr val="7F7F7F"/>
                          </a:solidFill>
                          <a:effectLst/>
                          <a:latin typeface="Montserrat" pitchFamily="2" charset="0"/>
                        </a:rPr>
                        <a:t>callcenter</a:t>
                      </a:r>
                      <a:endParaRPr lang="pt-BR" sz="1100" b="0" i="0" u="none" strike="noStrike" dirty="0">
                        <a:solidFill>
                          <a:srgbClr val="7F7F7F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 dirty="0">
                          <a:solidFill>
                            <a:srgbClr val="7F7F7F"/>
                          </a:solidFill>
                          <a:effectLst/>
                          <a:latin typeface="Montserrat" pitchFamily="2" charset="0"/>
                        </a:rPr>
                        <a:t>Liga pouco para o </a:t>
                      </a:r>
                      <a:r>
                        <a:rPr lang="pt-BR" sz="1100" b="0" i="0" u="none" strike="noStrike" dirty="0" err="1">
                          <a:solidFill>
                            <a:srgbClr val="7F7F7F"/>
                          </a:solidFill>
                          <a:effectLst/>
                          <a:latin typeface="Montserrat" pitchFamily="2" charset="0"/>
                        </a:rPr>
                        <a:t>callcenter</a:t>
                      </a:r>
                      <a:endParaRPr lang="pt-BR" sz="1100" b="0" i="0" u="none" strike="noStrike" dirty="0">
                        <a:solidFill>
                          <a:srgbClr val="7F7F7F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solidFill>
                            <a:srgbClr val="7F7F7F"/>
                          </a:solidFill>
                          <a:effectLst/>
                          <a:latin typeface="Montserrat" pitchFamily="2" charset="0"/>
                        </a:rPr>
                        <a:t>Ligou 5 vezes ou menos para o </a:t>
                      </a:r>
                      <a:r>
                        <a:rPr lang="pt-BR" sz="1100" u="none" strike="noStrike" dirty="0" err="1">
                          <a:solidFill>
                            <a:srgbClr val="7F7F7F"/>
                          </a:solidFill>
                          <a:effectLst/>
                          <a:latin typeface="Montserrat" pitchFamily="2" charset="0"/>
                        </a:rPr>
                        <a:t>callcenter</a:t>
                      </a:r>
                      <a:endParaRPr lang="pt-BR" sz="1100" b="0" i="0" u="none" strike="noStrike" dirty="0">
                        <a:solidFill>
                          <a:srgbClr val="7F7F7F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5310588"/>
                  </a:ext>
                </a:extLst>
              </a:tr>
              <a:tr h="53121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 dirty="0">
                          <a:solidFill>
                            <a:srgbClr val="7F7F7F"/>
                          </a:solidFill>
                          <a:effectLst/>
                          <a:latin typeface="Montserrat" pitchFamily="2" charset="0"/>
                        </a:rPr>
                        <a:t>Atrasa muito o pagamento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solidFill>
                            <a:srgbClr val="7F7F7F"/>
                          </a:solidFill>
                          <a:effectLst/>
                          <a:latin typeface="Montserrat" pitchFamily="2" charset="0"/>
                        </a:rPr>
                        <a:t>Atrasa o pagamento em mais de 20 dias</a:t>
                      </a:r>
                      <a:endParaRPr lang="pt-BR" sz="1100" b="0" i="0" u="none" strike="noStrike" dirty="0">
                        <a:solidFill>
                          <a:srgbClr val="7F7F7F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 dirty="0">
                          <a:solidFill>
                            <a:srgbClr val="7F7F7F"/>
                          </a:solidFill>
                          <a:effectLst/>
                          <a:latin typeface="Montserrat" pitchFamily="2" charset="0"/>
                        </a:rPr>
                        <a:t>Não atrasa muito o pagamento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solidFill>
                            <a:srgbClr val="7F7F7F"/>
                          </a:solidFill>
                          <a:effectLst/>
                          <a:latin typeface="Montserrat" pitchFamily="2" charset="0"/>
                        </a:rPr>
                        <a:t>Não atrasa o pagamento em mais de 20 dias</a:t>
                      </a:r>
                      <a:endParaRPr lang="pt-BR" sz="1100" b="0" i="0" u="none" strike="noStrike" dirty="0">
                        <a:solidFill>
                          <a:srgbClr val="7F7F7F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389627308"/>
                  </a:ext>
                </a:extLst>
              </a:tr>
              <a:tr h="531210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 dirty="0">
                          <a:solidFill>
                            <a:srgbClr val="7F7F7F"/>
                          </a:solidFill>
                          <a:effectLst/>
                          <a:latin typeface="Montserrat" pitchFamily="2" charset="0"/>
                        </a:rPr>
                        <a:t>Muito tempo sem interação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solidFill>
                            <a:srgbClr val="7F7F7F"/>
                          </a:solidFill>
                          <a:effectLst/>
                          <a:latin typeface="Montserrat" pitchFamily="2" charset="0"/>
                        </a:rPr>
                        <a:t>Fica mais de 15 meses sem interação</a:t>
                      </a:r>
                      <a:endParaRPr lang="pt-BR" sz="1100" b="0" i="0" u="none" strike="noStrike" dirty="0">
                        <a:solidFill>
                          <a:srgbClr val="7F7F7F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0" i="0" u="none" strike="noStrike" dirty="0">
                          <a:solidFill>
                            <a:srgbClr val="7F7F7F"/>
                          </a:solidFill>
                          <a:effectLst/>
                          <a:latin typeface="Montserrat" pitchFamily="2" charset="0"/>
                        </a:rPr>
                        <a:t>Pouco tempo sem interação</a:t>
                      </a: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solidFill>
                            <a:srgbClr val="7F7F7F"/>
                          </a:solidFill>
                          <a:effectLst/>
                          <a:latin typeface="Montserrat" pitchFamily="2" charset="0"/>
                        </a:rPr>
                        <a:t>Fica menos de 15 meses sem interação</a:t>
                      </a:r>
                      <a:endParaRPr lang="pt-BR" sz="1100" b="0" i="0" u="none" strike="noStrike" dirty="0">
                        <a:solidFill>
                          <a:srgbClr val="7F7F7F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7620" marR="7620" marT="762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83709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12298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4" name="Google Shape;384;p13" descr="Pessoa na frente de um laptop aberto&#10;&#10;Descrição gerada automaticamente"/>
          <p:cNvPicPr preferRelativeResize="0"/>
          <p:nvPr/>
        </p:nvPicPr>
        <p:blipFill rotWithShape="1">
          <a:blip r:embed="rId3">
            <a:alphaModFix amt="20000"/>
          </a:blip>
          <a:srcRect r="28858"/>
          <a:stretch/>
        </p:blipFill>
        <p:spPr>
          <a:xfrm flipH="1">
            <a:off x="0" y="0"/>
            <a:ext cx="5272451" cy="4940875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13"/>
          <p:cNvSpPr/>
          <p:nvPr/>
        </p:nvSpPr>
        <p:spPr>
          <a:xfrm>
            <a:off x="0" y="0"/>
            <a:ext cx="12186176" cy="6858000"/>
          </a:xfrm>
          <a:custGeom>
            <a:avLst/>
            <a:gdLst/>
            <a:ahLst/>
            <a:cxnLst/>
            <a:rect l="l" t="t" r="r" b="b"/>
            <a:pathLst>
              <a:path w="12186176" h="6858000" extrusionOk="0">
                <a:moveTo>
                  <a:pt x="3667435" y="0"/>
                </a:moveTo>
                <a:lnTo>
                  <a:pt x="12186176" y="0"/>
                </a:lnTo>
                <a:lnTo>
                  <a:pt x="12186176" y="6858000"/>
                </a:lnTo>
                <a:lnTo>
                  <a:pt x="0" y="6858000"/>
                </a:lnTo>
                <a:lnTo>
                  <a:pt x="0" y="4292409"/>
                </a:lnTo>
                <a:lnTo>
                  <a:pt x="422331" y="4714740"/>
                </a:lnTo>
                <a:lnTo>
                  <a:pt x="4402253" y="734818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87" name="Google Shape;387;p13"/>
          <p:cNvSpPr/>
          <p:nvPr/>
        </p:nvSpPr>
        <p:spPr>
          <a:xfrm>
            <a:off x="8551381" y="3291908"/>
            <a:ext cx="206829" cy="996043"/>
          </a:xfrm>
          <a:prstGeom prst="rect">
            <a:avLst/>
          </a:prstGeom>
          <a:solidFill>
            <a:srgbClr val="F2440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88" name="Google Shape;388;p13"/>
          <p:cNvSpPr txBox="1"/>
          <p:nvPr/>
        </p:nvSpPr>
        <p:spPr>
          <a:xfrm>
            <a:off x="8885615" y="3312896"/>
            <a:ext cx="1573829" cy="954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dirty="0">
                <a:solidFill>
                  <a:srgbClr val="7F7F7F"/>
                </a:solidFill>
                <a:latin typeface="Montserrat" pitchFamily="2" charset="0"/>
                <a:ea typeface="Open Sans"/>
                <a:cs typeface="Open Sans"/>
                <a:sym typeface="Open Sans"/>
              </a:rPr>
              <a:t>Não atrasa o pagamento em mais de 20 dias</a:t>
            </a:r>
          </a:p>
        </p:txBody>
      </p:sp>
      <p:grpSp>
        <p:nvGrpSpPr>
          <p:cNvPr id="389" name="Google Shape;389;p13"/>
          <p:cNvGrpSpPr/>
          <p:nvPr/>
        </p:nvGrpSpPr>
        <p:grpSpPr>
          <a:xfrm>
            <a:off x="8365780" y="3593714"/>
            <a:ext cx="392430" cy="395784"/>
            <a:chOff x="8365780" y="3593714"/>
            <a:chExt cx="392430" cy="395784"/>
          </a:xfrm>
        </p:grpSpPr>
        <p:sp>
          <p:nvSpPr>
            <p:cNvPr id="390" name="Google Shape;390;p13"/>
            <p:cNvSpPr/>
            <p:nvPr/>
          </p:nvSpPr>
          <p:spPr>
            <a:xfrm>
              <a:off x="8365780" y="3593714"/>
              <a:ext cx="392430" cy="392430"/>
            </a:xfrm>
            <a:prstGeom prst="ellipse">
              <a:avLst/>
            </a:prstGeom>
            <a:solidFill>
              <a:srgbClr val="F24405"/>
            </a:solidFill>
            <a:ln w="12700" cap="flat" cmpd="sng">
              <a:solidFill>
                <a:srgbClr val="F2F2F2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50800" dist="38100" algn="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91" name="Google Shape;391;p13"/>
            <p:cNvSpPr txBox="1"/>
            <p:nvPr/>
          </p:nvSpPr>
          <p:spPr>
            <a:xfrm>
              <a:off x="8398462" y="3620166"/>
              <a:ext cx="33695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 dirty="0">
                  <a:solidFill>
                    <a:schemeClr val="lt1"/>
                  </a:solidFill>
                  <a:latin typeface="Poppins Black"/>
                  <a:ea typeface="Poppins Black"/>
                  <a:cs typeface="Poppins Black"/>
                  <a:sym typeface="Poppins Black"/>
                </a:rPr>
                <a:t>5</a:t>
              </a:r>
              <a:endParaRPr dirty="0"/>
            </a:p>
          </p:txBody>
        </p:sp>
      </p:grpSp>
      <p:sp>
        <p:nvSpPr>
          <p:cNvPr id="392" name="Google Shape;392;p13"/>
          <p:cNvSpPr/>
          <p:nvPr/>
        </p:nvSpPr>
        <p:spPr>
          <a:xfrm>
            <a:off x="8551381" y="2022914"/>
            <a:ext cx="206829" cy="996043"/>
          </a:xfrm>
          <a:prstGeom prst="rect">
            <a:avLst/>
          </a:prstGeom>
          <a:solidFill>
            <a:srgbClr val="2C3D7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93" name="Google Shape;393;p13"/>
          <p:cNvSpPr txBox="1"/>
          <p:nvPr/>
        </p:nvSpPr>
        <p:spPr>
          <a:xfrm>
            <a:off x="8885615" y="2151624"/>
            <a:ext cx="1573829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dirty="0">
                <a:solidFill>
                  <a:srgbClr val="7F7F7F"/>
                </a:solidFill>
                <a:latin typeface="Montserrat" pitchFamily="2" charset="0"/>
                <a:ea typeface="Open Sans"/>
                <a:cs typeface="Open Sans"/>
                <a:sym typeface="Open Sans"/>
              </a:rPr>
              <a:t>Ligou 5 vezes ou menos para o </a:t>
            </a:r>
            <a:r>
              <a:rPr lang="pt-BR" sz="1400" dirty="0" err="1">
                <a:solidFill>
                  <a:srgbClr val="7F7F7F"/>
                </a:solidFill>
                <a:latin typeface="Montserrat" pitchFamily="2" charset="0"/>
                <a:ea typeface="Open Sans"/>
                <a:cs typeface="Open Sans"/>
                <a:sym typeface="Open Sans"/>
              </a:rPr>
              <a:t>callcenter</a:t>
            </a:r>
            <a:endParaRPr lang="pt-BR" sz="1400" dirty="0">
              <a:solidFill>
                <a:srgbClr val="7F7F7F"/>
              </a:solidFill>
              <a:latin typeface="Montserrat" pitchFamily="2" charset="0"/>
              <a:ea typeface="Open Sans"/>
              <a:cs typeface="Open Sans"/>
              <a:sym typeface="Open Sans"/>
            </a:endParaRPr>
          </a:p>
        </p:txBody>
      </p:sp>
      <p:grpSp>
        <p:nvGrpSpPr>
          <p:cNvPr id="394" name="Google Shape;394;p13"/>
          <p:cNvGrpSpPr/>
          <p:nvPr/>
        </p:nvGrpSpPr>
        <p:grpSpPr>
          <a:xfrm>
            <a:off x="8365780" y="2324720"/>
            <a:ext cx="392430" cy="392430"/>
            <a:chOff x="8365780" y="2324720"/>
            <a:chExt cx="392430" cy="392430"/>
          </a:xfrm>
        </p:grpSpPr>
        <p:sp>
          <p:nvSpPr>
            <p:cNvPr id="395" name="Google Shape;395;p13"/>
            <p:cNvSpPr/>
            <p:nvPr/>
          </p:nvSpPr>
          <p:spPr>
            <a:xfrm>
              <a:off x="8365780" y="2324720"/>
              <a:ext cx="392430" cy="392430"/>
            </a:xfrm>
            <a:prstGeom prst="ellipse">
              <a:avLst/>
            </a:prstGeom>
            <a:solidFill>
              <a:srgbClr val="2C3D73"/>
            </a:solidFill>
            <a:ln w="12700" cap="flat" cmpd="sng">
              <a:solidFill>
                <a:srgbClr val="F2F2F2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50800" dist="38100" algn="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96" name="Google Shape;396;p13"/>
            <p:cNvSpPr txBox="1"/>
            <p:nvPr/>
          </p:nvSpPr>
          <p:spPr>
            <a:xfrm>
              <a:off x="8379412" y="2343552"/>
              <a:ext cx="346570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 dirty="0">
                  <a:solidFill>
                    <a:schemeClr val="lt1"/>
                  </a:solidFill>
                  <a:latin typeface="Poppins Black"/>
                  <a:ea typeface="Poppins Black"/>
                  <a:cs typeface="Poppins Black"/>
                  <a:sym typeface="Poppins Black"/>
                </a:rPr>
                <a:t>4</a:t>
              </a:r>
              <a:endParaRPr dirty="0"/>
            </a:p>
          </p:txBody>
        </p:sp>
      </p:grpSp>
      <p:sp>
        <p:nvSpPr>
          <p:cNvPr id="397" name="Google Shape;397;p13"/>
          <p:cNvSpPr/>
          <p:nvPr/>
        </p:nvSpPr>
        <p:spPr>
          <a:xfrm>
            <a:off x="8551381" y="4589757"/>
            <a:ext cx="206829" cy="996043"/>
          </a:xfrm>
          <a:prstGeom prst="rect">
            <a:avLst/>
          </a:prstGeom>
          <a:solidFill>
            <a:srgbClr val="2C3D7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98" name="Google Shape;398;p13"/>
          <p:cNvSpPr txBox="1"/>
          <p:nvPr/>
        </p:nvSpPr>
        <p:spPr>
          <a:xfrm>
            <a:off x="8885615" y="4718467"/>
            <a:ext cx="1573829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dirty="0">
                <a:solidFill>
                  <a:srgbClr val="7F7F7F"/>
                </a:solidFill>
                <a:latin typeface="Montserrat" pitchFamily="2" charset="0"/>
                <a:ea typeface="Open Sans"/>
                <a:cs typeface="Open Sans"/>
                <a:sym typeface="Open Sans"/>
              </a:rPr>
              <a:t>Fica menos de 15 meses sem interação</a:t>
            </a:r>
          </a:p>
        </p:txBody>
      </p:sp>
      <p:grpSp>
        <p:nvGrpSpPr>
          <p:cNvPr id="399" name="Google Shape;399;p13"/>
          <p:cNvGrpSpPr/>
          <p:nvPr/>
        </p:nvGrpSpPr>
        <p:grpSpPr>
          <a:xfrm>
            <a:off x="8365780" y="4891563"/>
            <a:ext cx="392430" cy="392430"/>
            <a:chOff x="8365780" y="4891563"/>
            <a:chExt cx="392430" cy="392430"/>
          </a:xfrm>
        </p:grpSpPr>
        <p:sp>
          <p:nvSpPr>
            <p:cNvPr id="400" name="Google Shape;400;p13"/>
            <p:cNvSpPr/>
            <p:nvPr/>
          </p:nvSpPr>
          <p:spPr>
            <a:xfrm>
              <a:off x="8365780" y="4891563"/>
              <a:ext cx="392430" cy="392430"/>
            </a:xfrm>
            <a:prstGeom prst="ellipse">
              <a:avLst/>
            </a:prstGeom>
            <a:solidFill>
              <a:srgbClr val="2C3D73"/>
            </a:solidFill>
            <a:ln w="12700" cap="flat" cmpd="sng">
              <a:solidFill>
                <a:srgbClr val="F2F2F2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50800" dist="38100" algn="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01" name="Google Shape;401;p13"/>
            <p:cNvSpPr txBox="1"/>
            <p:nvPr/>
          </p:nvSpPr>
          <p:spPr>
            <a:xfrm>
              <a:off x="8403888" y="4914205"/>
              <a:ext cx="330540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 dirty="0">
                  <a:solidFill>
                    <a:schemeClr val="lt1"/>
                  </a:solidFill>
                  <a:latin typeface="Poppins Black"/>
                  <a:ea typeface="Poppins Black"/>
                  <a:cs typeface="Poppins Black"/>
                  <a:sym typeface="Poppins Black"/>
                </a:rPr>
                <a:t>6</a:t>
              </a:r>
              <a:endParaRPr dirty="0"/>
            </a:p>
          </p:txBody>
        </p:sp>
      </p:grpSp>
      <p:sp>
        <p:nvSpPr>
          <p:cNvPr id="402" name="Google Shape;402;p13"/>
          <p:cNvSpPr/>
          <p:nvPr/>
        </p:nvSpPr>
        <p:spPr>
          <a:xfrm flipH="1">
            <a:off x="3367029" y="3291908"/>
            <a:ext cx="206829" cy="996043"/>
          </a:xfrm>
          <a:prstGeom prst="rect">
            <a:avLst/>
          </a:prstGeom>
          <a:solidFill>
            <a:srgbClr val="2C3D7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03" name="Google Shape;403;p13"/>
          <p:cNvSpPr txBox="1"/>
          <p:nvPr/>
        </p:nvSpPr>
        <p:spPr>
          <a:xfrm flipH="1">
            <a:off x="1665795" y="3528339"/>
            <a:ext cx="1573829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dirty="0">
                <a:solidFill>
                  <a:srgbClr val="7F7F7F"/>
                </a:solidFill>
                <a:latin typeface="Montserrat" pitchFamily="2" charset="0"/>
                <a:ea typeface="Open Sans"/>
                <a:cs typeface="Open Sans"/>
                <a:sym typeface="Open Sans"/>
              </a:rPr>
              <a:t>Gastou mais de R$ 500</a:t>
            </a:r>
          </a:p>
        </p:txBody>
      </p:sp>
      <p:grpSp>
        <p:nvGrpSpPr>
          <p:cNvPr id="404" name="Google Shape;404;p13"/>
          <p:cNvGrpSpPr/>
          <p:nvPr/>
        </p:nvGrpSpPr>
        <p:grpSpPr>
          <a:xfrm>
            <a:off x="3367029" y="3580607"/>
            <a:ext cx="392430" cy="392430"/>
            <a:chOff x="3367029" y="3593714"/>
            <a:chExt cx="392430" cy="392430"/>
          </a:xfrm>
        </p:grpSpPr>
        <p:sp>
          <p:nvSpPr>
            <p:cNvPr id="405" name="Google Shape;405;p13"/>
            <p:cNvSpPr/>
            <p:nvPr/>
          </p:nvSpPr>
          <p:spPr>
            <a:xfrm flipH="1">
              <a:off x="3367029" y="3593714"/>
              <a:ext cx="392430" cy="392430"/>
            </a:xfrm>
            <a:prstGeom prst="ellipse">
              <a:avLst/>
            </a:prstGeom>
            <a:solidFill>
              <a:srgbClr val="2C3D73"/>
            </a:solidFill>
            <a:ln w="12700" cap="flat" cmpd="sng">
              <a:solidFill>
                <a:srgbClr val="F2F2F2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50800" dist="38100" dir="10800000" algn="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06" name="Google Shape;406;p13"/>
            <p:cNvSpPr txBox="1"/>
            <p:nvPr/>
          </p:nvSpPr>
          <p:spPr>
            <a:xfrm flipH="1">
              <a:off x="3401327" y="3612546"/>
              <a:ext cx="316112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 dirty="0">
                  <a:solidFill>
                    <a:schemeClr val="lt1"/>
                  </a:solidFill>
                  <a:latin typeface="Poppins Black"/>
                  <a:ea typeface="Poppins Black"/>
                  <a:cs typeface="Poppins Black"/>
                  <a:sym typeface="Poppins Black"/>
                </a:rPr>
                <a:t>2</a:t>
              </a:r>
              <a:endParaRPr dirty="0"/>
            </a:p>
          </p:txBody>
        </p:sp>
      </p:grpSp>
      <p:sp>
        <p:nvSpPr>
          <p:cNvPr id="407" name="Google Shape;407;p13"/>
          <p:cNvSpPr/>
          <p:nvPr/>
        </p:nvSpPr>
        <p:spPr>
          <a:xfrm flipH="1">
            <a:off x="3367029" y="2022914"/>
            <a:ext cx="206829" cy="996043"/>
          </a:xfrm>
          <a:prstGeom prst="rect">
            <a:avLst/>
          </a:prstGeom>
          <a:solidFill>
            <a:srgbClr val="F2440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08" name="Google Shape;408;p13"/>
          <p:cNvSpPr txBox="1"/>
          <p:nvPr/>
        </p:nvSpPr>
        <p:spPr>
          <a:xfrm flipH="1">
            <a:off x="1665795" y="2259345"/>
            <a:ext cx="1573829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dirty="0">
                <a:solidFill>
                  <a:srgbClr val="7F7F7F"/>
                </a:solidFill>
                <a:latin typeface="Montserrat" pitchFamily="2" charset="0"/>
                <a:ea typeface="Open Sans"/>
                <a:cs typeface="Open Sans"/>
                <a:sym typeface="Open Sans"/>
              </a:rPr>
              <a:t>Menos de 50 anos</a:t>
            </a:r>
            <a:endParaRPr sz="1400" dirty="0">
              <a:solidFill>
                <a:schemeClr val="dk1"/>
              </a:solidFill>
              <a:latin typeface="Montserrat" pitchFamily="2" charset="0"/>
              <a:ea typeface="Open Sans"/>
              <a:cs typeface="Open Sans"/>
              <a:sym typeface="Open Sans"/>
            </a:endParaRPr>
          </a:p>
        </p:txBody>
      </p:sp>
      <p:grpSp>
        <p:nvGrpSpPr>
          <p:cNvPr id="409" name="Google Shape;409;p13"/>
          <p:cNvGrpSpPr/>
          <p:nvPr/>
        </p:nvGrpSpPr>
        <p:grpSpPr>
          <a:xfrm>
            <a:off x="3367029" y="2311613"/>
            <a:ext cx="392430" cy="399594"/>
            <a:chOff x="3367029" y="2324720"/>
            <a:chExt cx="392430" cy="399594"/>
          </a:xfrm>
        </p:grpSpPr>
        <p:sp>
          <p:nvSpPr>
            <p:cNvPr id="410" name="Google Shape;410;p13"/>
            <p:cNvSpPr/>
            <p:nvPr/>
          </p:nvSpPr>
          <p:spPr>
            <a:xfrm flipH="1">
              <a:off x="3367029" y="2324720"/>
              <a:ext cx="392430" cy="392430"/>
            </a:xfrm>
            <a:prstGeom prst="ellipse">
              <a:avLst/>
            </a:prstGeom>
            <a:solidFill>
              <a:srgbClr val="F24405"/>
            </a:solidFill>
            <a:ln w="12700" cap="flat" cmpd="sng">
              <a:solidFill>
                <a:srgbClr val="F2F2F2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50800" dist="38100" dir="10800000" algn="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11" name="Google Shape;411;p13"/>
            <p:cNvSpPr txBox="1"/>
            <p:nvPr/>
          </p:nvSpPr>
          <p:spPr>
            <a:xfrm flipH="1">
              <a:off x="3432845" y="2354982"/>
              <a:ext cx="276038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 dirty="0">
                  <a:solidFill>
                    <a:schemeClr val="lt1"/>
                  </a:solidFill>
                  <a:latin typeface="Poppins Black"/>
                  <a:ea typeface="Poppins Black"/>
                  <a:cs typeface="Poppins Black"/>
                  <a:sym typeface="Poppins Black"/>
                </a:rPr>
                <a:t>1</a:t>
              </a:r>
              <a:endParaRPr dirty="0"/>
            </a:p>
          </p:txBody>
        </p:sp>
      </p:grpSp>
      <p:sp>
        <p:nvSpPr>
          <p:cNvPr id="412" name="Google Shape;412;p13"/>
          <p:cNvSpPr/>
          <p:nvPr/>
        </p:nvSpPr>
        <p:spPr>
          <a:xfrm flipH="1">
            <a:off x="3367029" y="4589757"/>
            <a:ext cx="206829" cy="996043"/>
          </a:xfrm>
          <a:prstGeom prst="rect">
            <a:avLst/>
          </a:prstGeom>
          <a:solidFill>
            <a:srgbClr val="F2440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13" name="Google Shape;413;p13"/>
          <p:cNvSpPr txBox="1"/>
          <p:nvPr/>
        </p:nvSpPr>
        <p:spPr>
          <a:xfrm flipH="1">
            <a:off x="1665795" y="4718467"/>
            <a:ext cx="1573829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dirty="0">
                <a:solidFill>
                  <a:srgbClr val="7F7F7F"/>
                </a:solidFill>
                <a:latin typeface="Montserrat" pitchFamily="2" charset="0"/>
                <a:ea typeface="Open Sans"/>
                <a:cs typeface="Open Sans"/>
                <a:sym typeface="Open Sans"/>
              </a:rPr>
              <a:t>Possui contrato anual ou trimestral</a:t>
            </a:r>
          </a:p>
        </p:txBody>
      </p:sp>
      <p:grpSp>
        <p:nvGrpSpPr>
          <p:cNvPr id="414" name="Google Shape;414;p13"/>
          <p:cNvGrpSpPr/>
          <p:nvPr/>
        </p:nvGrpSpPr>
        <p:grpSpPr>
          <a:xfrm>
            <a:off x="3367029" y="4891563"/>
            <a:ext cx="392430" cy="397042"/>
            <a:chOff x="3367029" y="4891563"/>
            <a:chExt cx="392430" cy="397042"/>
          </a:xfrm>
        </p:grpSpPr>
        <p:sp>
          <p:nvSpPr>
            <p:cNvPr id="415" name="Google Shape;415;p13"/>
            <p:cNvSpPr/>
            <p:nvPr/>
          </p:nvSpPr>
          <p:spPr>
            <a:xfrm flipH="1">
              <a:off x="3367029" y="4891563"/>
              <a:ext cx="392430" cy="392430"/>
            </a:xfrm>
            <a:prstGeom prst="ellipse">
              <a:avLst/>
            </a:prstGeom>
            <a:solidFill>
              <a:srgbClr val="F24405"/>
            </a:solidFill>
            <a:ln w="12700" cap="flat" cmpd="sng">
              <a:solidFill>
                <a:srgbClr val="F2F2F2"/>
              </a:solidFill>
              <a:prstDash val="solid"/>
              <a:miter lim="800000"/>
              <a:headEnd type="none" w="sm" len="sm"/>
              <a:tailEnd type="none" w="sm" len="sm"/>
            </a:ln>
            <a:effectLst>
              <a:outerShdw blurRad="50800" dist="38100" dir="10800000" algn="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16" name="Google Shape;416;p13"/>
            <p:cNvSpPr txBox="1"/>
            <p:nvPr/>
          </p:nvSpPr>
          <p:spPr>
            <a:xfrm flipH="1">
              <a:off x="3404237" y="4919273"/>
              <a:ext cx="327334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 dirty="0">
                  <a:solidFill>
                    <a:schemeClr val="lt1"/>
                  </a:solidFill>
                  <a:latin typeface="Poppins Black"/>
                  <a:ea typeface="Poppins Black"/>
                  <a:cs typeface="Poppins Black"/>
                  <a:sym typeface="Poppins Black"/>
                </a:rPr>
                <a:t>3</a:t>
              </a:r>
              <a:endParaRPr dirty="0"/>
            </a:p>
          </p:txBody>
        </p:sp>
      </p:grpSp>
      <p:grpSp>
        <p:nvGrpSpPr>
          <p:cNvPr id="417" name="Google Shape;417;p13"/>
          <p:cNvGrpSpPr/>
          <p:nvPr/>
        </p:nvGrpSpPr>
        <p:grpSpPr>
          <a:xfrm>
            <a:off x="4301754" y="2194560"/>
            <a:ext cx="3540978" cy="3233066"/>
            <a:chOff x="4301754" y="2194560"/>
            <a:chExt cx="3540978" cy="3233066"/>
          </a:xfrm>
        </p:grpSpPr>
        <p:sp>
          <p:nvSpPr>
            <p:cNvPr id="418" name="Google Shape;418;p13"/>
            <p:cNvSpPr/>
            <p:nvPr/>
          </p:nvSpPr>
          <p:spPr>
            <a:xfrm>
              <a:off x="4301754" y="2194560"/>
              <a:ext cx="3540978" cy="3233066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FFFFFF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19" name="Google Shape;419;p13"/>
            <p:cNvSpPr/>
            <p:nvPr/>
          </p:nvSpPr>
          <p:spPr>
            <a:xfrm>
              <a:off x="5127981" y="2231680"/>
              <a:ext cx="1904632" cy="853894"/>
            </a:xfrm>
            <a:custGeom>
              <a:avLst/>
              <a:gdLst/>
              <a:ahLst/>
              <a:cxnLst/>
              <a:rect l="l" t="t" r="r" b="b"/>
              <a:pathLst>
                <a:path w="1904632" h="853894" extrusionOk="0">
                  <a:moveTo>
                    <a:pt x="1859" y="0"/>
                  </a:moveTo>
                  <a:lnTo>
                    <a:pt x="1901373" y="0"/>
                  </a:lnTo>
                  <a:lnTo>
                    <a:pt x="1904632" y="6517"/>
                  </a:lnTo>
                  <a:lnTo>
                    <a:pt x="1385639" y="853894"/>
                  </a:lnTo>
                  <a:lnTo>
                    <a:pt x="517323" y="853894"/>
                  </a:lnTo>
                  <a:lnTo>
                    <a:pt x="0" y="3718"/>
                  </a:lnTo>
                  <a:close/>
                </a:path>
              </a:pathLst>
            </a:custGeom>
            <a:solidFill>
              <a:srgbClr val="F24405"/>
            </a:solidFill>
            <a:ln w="6350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20" name="Google Shape;420;p13"/>
            <p:cNvSpPr/>
            <p:nvPr/>
          </p:nvSpPr>
          <p:spPr>
            <a:xfrm>
              <a:off x="4342237" y="2235399"/>
              <a:ext cx="1303066" cy="1577838"/>
            </a:xfrm>
            <a:custGeom>
              <a:avLst/>
              <a:gdLst/>
              <a:ahLst/>
              <a:cxnLst/>
              <a:rect l="l" t="t" r="r" b="b"/>
              <a:pathLst>
                <a:path w="1303066" h="1577838" extrusionOk="0">
                  <a:moveTo>
                    <a:pt x="785744" y="0"/>
                  </a:moveTo>
                  <a:lnTo>
                    <a:pt x="1303066" y="850175"/>
                  </a:lnTo>
                  <a:lnTo>
                    <a:pt x="1302452" y="850175"/>
                  </a:lnTo>
                  <a:lnTo>
                    <a:pt x="941796" y="1571486"/>
                  </a:lnTo>
                  <a:lnTo>
                    <a:pt x="944887" y="1577668"/>
                  </a:lnTo>
                  <a:lnTo>
                    <a:pt x="3176" y="1577838"/>
                  </a:lnTo>
                  <a:lnTo>
                    <a:pt x="0" y="1571486"/>
                  </a:lnTo>
                  <a:close/>
                </a:path>
              </a:pathLst>
            </a:custGeom>
            <a:solidFill>
              <a:srgbClr val="031059"/>
            </a:solidFill>
            <a:ln w="6350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21" name="Google Shape;421;p13"/>
            <p:cNvSpPr/>
            <p:nvPr/>
          </p:nvSpPr>
          <p:spPr>
            <a:xfrm>
              <a:off x="4345413" y="3813067"/>
              <a:ext cx="1297494" cy="1565319"/>
            </a:xfrm>
            <a:custGeom>
              <a:avLst/>
              <a:gdLst/>
              <a:ahLst/>
              <a:cxnLst/>
              <a:rect l="l" t="t" r="r" b="b"/>
              <a:pathLst>
                <a:path w="1297494" h="1565319" extrusionOk="0">
                  <a:moveTo>
                    <a:pt x="941711" y="0"/>
                  </a:moveTo>
                  <a:lnTo>
                    <a:pt x="1297494" y="711564"/>
                  </a:lnTo>
                  <a:lnTo>
                    <a:pt x="782575" y="1565319"/>
                  </a:lnTo>
                  <a:lnTo>
                    <a:pt x="0" y="170"/>
                  </a:lnTo>
                  <a:close/>
                </a:path>
              </a:pathLst>
            </a:custGeom>
            <a:solidFill>
              <a:srgbClr val="F24405"/>
            </a:solidFill>
            <a:ln w="6350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22" name="Google Shape;422;p13"/>
            <p:cNvSpPr/>
            <p:nvPr/>
          </p:nvSpPr>
          <p:spPr>
            <a:xfrm>
              <a:off x="5127989" y="4524634"/>
              <a:ext cx="1904547" cy="857457"/>
            </a:xfrm>
            <a:custGeom>
              <a:avLst/>
              <a:gdLst/>
              <a:ahLst/>
              <a:cxnLst/>
              <a:rect l="l" t="t" r="r" b="b"/>
              <a:pathLst>
                <a:path w="1904547" h="857457" extrusionOk="0">
                  <a:moveTo>
                    <a:pt x="514919" y="0"/>
                  </a:moveTo>
                  <a:lnTo>
                    <a:pt x="516700" y="3563"/>
                  </a:lnTo>
                  <a:lnTo>
                    <a:pt x="1386517" y="3563"/>
                  </a:lnTo>
                  <a:lnTo>
                    <a:pt x="1387098" y="2401"/>
                  </a:lnTo>
                  <a:lnTo>
                    <a:pt x="1904547" y="851094"/>
                  </a:lnTo>
                  <a:lnTo>
                    <a:pt x="1901365" y="857457"/>
                  </a:lnTo>
                  <a:lnTo>
                    <a:pt x="1851" y="857457"/>
                  </a:lnTo>
                  <a:lnTo>
                    <a:pt x="0" y="853754"/>
                  </a:lnTo>
                  <a:close/>
                </a:path>
              </a:pathLst>
            </a:custGeom>
            <a:solidFill>
              <a:srgbClr val="031059"/>
            </a:solidFill>
            <a:ln w="6350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23" name="Google Shape;423;p13"/>
            <p:cNvSpPr/>
            <p:nvPr/>
          </p:nvSpPr>
          <p:spPr>
            <a:xfrm>
              <a:off x="6515089" y="3803786"/>
              <a:ext cx="1301869" cy="1571941"/>
            </a:xfrm>
            <a:custGeom>
              <a:avLst/>
              <a:gdLst/>
              <a:ahLst/>
              <a:cxnLst/>
              <a:rect l="l" t="t" r="r" b="b"/>
              <a:pathLst>
                <a:path w="1301869" h="1571941" extrusionOk="0">
                  <a:moveTo>
                    <a:pt x="1300319" y="0"/>
                  </a:moveTo>
                  <a:lnTo>
                    <a:pt x="1301869" y="3100"/>
                  </a:lnTo>
                  <a:lnTo>
                    <a:pt x="517448" y="1571941"/>
                  </a:lnTo>
                  <a:lnTo>
                    <a:pt x="0" y="723248"/>
                  </a:lnTo>
                  <a:lnTo>
                    <a:pt x="359713" y="3822"/>
                  </a:lnTo>
                  <a:close/>
                </a:path>
              </a:pathLst>
            </a:custGeom>
            <a:solidFill>
              <a:srgbClr val="F24405"/>
            </a:solidFill>
            <a:ln w="6350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24" name="Google Shape;424;p13"/>
            <p:cNvSpPr/>
            <p:nvPr/>
          </p:nvSpPr>
          <p:spPr>
            <a:xfrm>
              <a:off x="6514509" y="2238198"/>
              <a:ext cx="1302452" cy="1569410"/>
            </a:xfrm>
            <a:custGeom>
              <a:avLst/>
              <a:gdLst/>
              <a:ahLst/>
              <a:cxnLst/>
              <a:rect l="l" t="t" r="r" b="b"/>
              <a:pathLst>
                <a:path w="1302452" h="1569410" extrusionOk="0">
                  <a:moveTo>
                    <a:pt x="1300902" y="1565588"/>
                  </a:moveTo>
                  <a:lnTo>
                    <a:pt x="1302452" y="1568688"/>
                  </a:lnTo>
                  <a:lnTo>
                    <a:pt x="1302451" y="1568687"/>
                  </a:lnTo>
                  <a:lnTo>
                    <a:pt x="1300902" y="1565588"/>
                  </a:lnTo>
                  <a:close/>
                  <a:moveTo>
                    <a:pt x="518107" y="0"/>
                  </a:moveTo>
                  <a:lnTo>
                    <a:pt x="1300902" y="1565588"/>
                  </a:lnTo>
                  <a:lnTo>
                    <a:pt x="360296" y="1569410"/>
                  </a:lnTo>
                  <a:lnTo>
                    <a:pt x="0" y="847376"/>
                  </a:lnTo>
                  <a:lnTo>
                    <a:pt x="518107" y="0"/>
                  </a:lnTo>
                  <a:close/>
                </a:path>
              </a:pathLst>
            </a:custGeom>
            <a:solidFill>
              <a:srgbClr val="031059"/>
            </a:solidFill>
            <a:ln w="6350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25" name="Google Shape;425;p13"/>
            <p:cNvSpPr/>
            <p:nvPr/>
          </p:nvSpPr>
          <p:spPr>
            <a:xfrm>
              <a:off x="5252511" y="3055093"/>
              <a:ext cx="1656000" cy="15120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FFFFFF"/>
            </a:solidFill>
            <a:ln>
              <a:noFill/>
            </a:ln>
            <a:effectLst>
              <a:outerShdw blurRad="101600" sx="105000" sy="105000" algn="ctr" rotWithShape="0">
                <a:srgbClr val="000000"/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426" name="Google Shape;426;p13"/>
            <p:cNvSpPr/>
            <p:nvPr/>
          </p:nvSpPr>
          <p:spPr>
            <a:xfrm>
              <a:off x="4921753" y="2766150"/>
              <a:ext cx="2301720" cy="2086890"/>
            </a:xfrm>
            <a:custGeom>
              <a:avLst/>
              <a:gdLst/>
              <a:ahLst/>
              <a:cxnLst/>
              <a:rect l="l" t="t" r="r" b="b"/>
              <a:pathLst>
                <a:path w="3474720" h="3150410" extrusionOk="0">
                  <a:moveTo>
                    <a:pt x="1302452" y="853894"/>
                  </a:moveTo>
                  <a:lnTo>
                    <a:pt x="941796" y="1575205"/>
                  </a:lnTo>
                  <a:lnTo>
                    <a:pt x="1302452" y="2296516"/>
                  </a:lnTo>
                  <a:lnTo>
                    <a:pt x="2172269" y="2296516"/>
                  </a:lnTo>
                  <a:lnTo>
                    <a:pt x="2532924" y="1575205"/>
                  </a:lnTo>
                  <a:lnTo>
                    <a:pt x="2172269" y="853894"/>
                  </a:lnTo>
                  <a:close/>
                  <a:moveTo>
                    <a:pt x="787603" y="0"/>
                  </a:moveTo>
                  <a:lnTo>
                    <a:pt x="2687117" y="0"/>
                  </a:lnTo>
                  <a:lnTo>
                    <a:pt x="3474720" y="1575205"/>
                  </a:lnTo>
                  <a:lnTo>
                    <a:pt x="2687117" y="3150410"/>
                  </a:lnTo>
                  <a:lnTo>
                    <a:pt x="787603" y="3150410"/>
                  </a:lnTo>
                  <a:lnTo>
                    <a:pt x="0" y="1575205"/>
                  </a:lnTo>
                  <a:close/>
                </a:path>
              </a:pathLst>
            </a:custGeom>
            <a:solidFill>
              <a:srgbClr val="FFFFFF">
                <a:alpha val="24705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pic>
          <p:nvPicPr>
            <p:cNvPr id="427" name="Google Shape;427;p13" descr="Gráfico de barras com tendência ascendente com preenchimento sólido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615043" y="3332729"/>
              <a:ext cx="914400" cy="914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8" name="Google Shape;428;p13" descr="Fixar com preenchimento sólido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4849970" y="4144568"/>
              <a:ext cx="451585" cy="4515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9" name="Google Shape;429;p13" descr="Chave com preenchimento sólido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5878200" y="4795875"/>
              <a:ext cx="451585" cy="4515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0" name="Google Shape;430;p13" descr="Documento com preenchimento sólido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6855361" y="4200852"/>
              <a:ext cx="451585" cy="4515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1" name="Google Shape;431;p13" descr="Gráfico de pizza com preenchimento sólido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6889163" y="3013720"/>
              <a:ext cx="451585" cy="4515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2" name="Google Shape;432;p13" descr="Apresentação com gráfico de barras com preenchimento sólido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5839957" y="2432834"/>
              <a:ext cx="451585" cy="4515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3" name="Google Shape;433;p13" descr="Lupa com preenchimento sólido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4804478" y="2966485"/>
              <a:ext cx="451585" cy="45158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34" name="Google Shape;434;p13"/>
          <p:cNvSpPr/>
          <p:nvPr/>
        </p:nvSpPr>
        <p:spPr>
          <a:xfrm rot="-2700000">
            <a:off x="1089808" y="6213697"/>
            <a:ext cx="1728000" cy="1728000"/>
          </a:xfrm>
          <a:custGeom>
            <a:avLst/>
            <a:gdLst>
              <a:gd name="connsiteX0" fmla="*/ 0 w 1728000"/>
              <a:gd name="connsiteY0" fmla="*/ 0 h 1728000"/>
              <a:gd name="connsiteX1" fmla="*/ 1728000 w 1728000"/>
              <a:gd name="connsiteY1" fmla="*/ 0 h 1728000"/>
              <a:gd name="connsiteX2" fmla="*/ 1728000 w 1728000"/>
              <a:gd name="connsiteY2" fmla="*/ 1728000 h 1728000"/>
              <a:gd name="connsiteX3" fmla="*/ 0 w 1728000"/>
              <a:gd name="connsiteY3" fmla="*/ 1728000 h 1728000"/>
              <a:gd name="connsiteX4" fmla="*/ 0 w 1728000"/>
              <a:gd name="connsiteY4" fmla="*/ 0 h 1728000"/>
              <a:gd name="connsiteX0" fmla="*/ 0 w 1728000"/>
              <a:gd name="connsiteY0" fmla="*/ 0 h 1728000"/>
              <a:gd name="connsiteX1" fmla="*/ 1728000 w 1728000"/>
              <a:gd name="connsiteY1" fmla="*/ 0 h 1728000"/>
              <a:gd name="connsiteX2" fmla="*/ 1728000 w 1728000"/>
              <a:gd name="connsiteY2" fmla="*/ 1728000 h 1728000"/>
              <a:gd name="connsiteX3" fmla="*/ 925783 w 1728000"/>
              <a:gd name="connsiteY3" fmla="*/ 934472 h 1728000"/>
              <a:gd name="connsiteX4" fmla="*/ 0 w 1728000"/>
              <a:gd name="connsiteY4" fmla="*/ 0 h 172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28000" h="1728000">
                <a:moveTo>
                  <a:pt x="0" y="0"/>
                </a:moveTo>
                <a:lnTo>
                  <a:pt x="1728000" y="0"/>
                </a:lnTo>
                <a:lnTo>
                  <a:pt x="1728000" y="1728000"/>
                </a:lnTo>
                <a:lnTo>
                  <a:pt x="925783" y="934472"/>
                </a:lnTo>
                <a:lnTo>
                  <a:pt x="0" y="0"/>
                </a:lnTo>
                <a:close/>
              </a:path>
            </a:pathLst>
          </a:custGeom>
          <a:solidFill>
            <a:srgbClr val="2C3D73">
              <a:alpha val="6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35" name="Google Shape;435;p13"/>
          <p:cNvSpPr/>
          <p:nvPr/>
        </p:nvSpPr>
        <p:spPr>
          <a:xfrm rot="-2700000">
            <a:off x="9516657" y="-1541764"/>
            <a:ext cx="2743232" cy="3740240"/>
          </a:xfrm>
          <a:custGeom>
            <a:avLst/>
            <a:gdLst>
              <a:gd name="connsiteX0" fmla="*/ 0 w 2743232"/>
              <a:gd name="connsiteY0" fmla="*/ 0 h 3740240"/>
              <a:gd name="connsiteX1" fmla="*/ 2743232 w 2743232"/>
              <a:gd name="connsiteY1" fmla="*/ 0 h 3740240"/>
              <a:gd name="connsiteX2" fmla="*/ 2743232 w 2743232"/>
              <a:gd name="connsiteY2" fmla="*/ 3740240 h 3740240"/>
              <a:gd name="connsiteX3" fmla="*/ 0 w 2743232"/>
              <a:gd name="connsiteY3" fmla="*/ 3740240 h 3740240"/>
              <a:gd name="connsiteX4" fmla="*/ 0 w 2743232"/>
              <a:gd name="connsiteY4" fmla="*/ 0 h 3740240"/>
              <a:gd name="connsiteX0" fmla="*/ 0 w 2743232"/>
              <a:gd name="connsiteY0" fmla="*/ 0 h 3740240"/>
              <a:gd name="connsiteX1" fmla="*/ 2581587 w 2743232"/>
              <a:gd name="connsiteY1" fmla="*/ 2586314 h 3740240"/>
              <a:gd name="connsiteX2" fmla="*/ 2743232 w 2743232"/>
              <a:gd name="connsiteY2" fmla="*/ 3740240 h 3740240"/>
              <a:gd name="connsiteX3" fmla="*/ 0 w 2743232"/>
              <a:gd name="connsiteY3" fmla="*/ 3740240 h 3740240"/>
              <a:gd name="connsiteX4" fmla="*/ 0 w 2743232"/>
              <a:gd name="connsiteY4" fmla="*/ 0 h 374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43232" h="3740240">
                <a:moveTo>
                  <a:pt x="0" y="0"/>
                </a:moveTo>
                <a:lnTo>
                  <a:pt x="2581587" y="2586314"/>
                </a:lnTo>
                <a:lnTo>
                  <a:pt x="2743232" y="3740240"/>
                </a:lnTo>
                <a:lnTo>
                  <a:pt x="0" y="3740240"/>
                </a:lnTo>
                <a:lnTo>
                  <a:pt x="0" y="0"/>
                </a:lnTo>
                <a:close/>
              </a:path>
            </a:pathLst>
          </a:custGeom>
          <a:solidFill>
            <a:srgbClr val="2C3D73">
              <a:alpha val="6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" name="Google Shape;302;p9">
            <a:extLst>
              <a:ext uri="{FF2B5EF4-FFF2-40B4-BE49-F238E27FC236}">
                <a16:creationId xmlns:a16="http://schemas.microsoft.com/office/drawing/2014/main" id="{D6D562E3-779B-2F23-B776-51C20E04EA81}"/>
              </a:ext>
            </a:extLst>
          </p:cNvPr>
          <p:cNvSpPr txBox="1"/>
          <p:nvPr/>
        </p:nvSpPr>
        <p:spPr>
          <a:xfrm>
            <a:off x="3794989" y="1659342"/>
            <a:ext cx="454152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i="1" dirty="0">
                <a:solidFill>
                  <a:srgbClr val="7F7F7F"/>
                </a:solidFill>
                <a:latin typeface="Montserrat" pitchFamily="2" charset="0"/>
                <a:ea typeface="Open Sans"/>
                <a:cs typeface="Open Sans"/>
                <a:sym typeface="Open Sans"/>
              </a:rPr>
              <a:t>Clientes que NÃO cancelam</a:t>
            </a:r>
            <a:endParaRPr lang="pt-BR" i="1" dirty="0">
              <a:latin typeface="Montserrat" pitchFamily="2" charset="0"/>
            </a:endParaRPr>
          </a:p>
        </p:txBody>
      </p:sp>
      <p:sp>
        <p:nvSpPr>
          <p:cNvPr id="7" name="Google Shape;303;p9">
            <a:extLst>
              <a:ext uri="{FF2B5EF4-FFF2-40B4-BE49-F238E27FC236}">
                <a16:creationId xmlns:a16="http://schemas.microsoft.com/office/drawing/2014/main" id="{548635CC-F71E-1965-20E7-08AA551888EA}"/>
              </a:ext>
            </a:extLst>
          </p:cNvPr>
          <p:cNvSpPr txBox="1">
            <a:spLocks/>
          </p:cNvSpPr>
          <p:nvPr/>
        </p:nvSpPr>
        <p:spPr>
          <a:xfrm>
            <a:off x="4430642" y="881075"/>
            <a:ext cx="4120740" cy="7629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Bef>
                <a:spcPts val="0"/>
              </a:spcBef>
              <a:buClr>
                <a:srgbClr val="F24405"/>
              </a:buClr>
              <a:buSzPts val="4400"/>
              <a:buFont typeface="Poppins SemiBold"/>
              <a:buNone/>
            </a:pPr>
            <a:r>
              <a:rPr lang="pt-BR" sz="4000">
                <a:solidFill>
                  <a:schemeClr val="tx1">
                    <a:lumMod val="75000"/>
                    <a:lumOff val="25000"/>
                  </a:schemeClr>
                </a:solidFill>
                <a:latin typeface="Montserrat" pitchFamily="2" charset="0"/>
              </a:rPr>
              <a:t>EDA: Brainstorm</a:t>
            </a:r>
            <a:endParaRPr lang="pt-BR" sz="4000" dirty="0">
              <a:solidFill>
                <a:schemeClr val="tx1">
                  <a:lumMod val="75000"/>
                  <a:lumOff val="25000"/>
                </a:schemeClr>
              </a:solidFill>
              <a:latin typeface="Montserrat" pitchFamily="2" charset="0"/>
            </a:endParaRPr>
          </a:p>
        </p:txBody>
      </p:sp>
      <p:sp>
        <p:nvSpPr>
          <p:cNvPr id="8" name="Google Shape;306;p9">
            <a:extLst>
              <a:ext uri="{FF2B5EF4-FFF2-40B4-BE49-F238E27FC236}">
                <a16:creationId xmlns:a16="http://schemas.microsoft.com/office/drawing/2014/main" id="{679B6975-CF69-DF75-1E82-6C7ED7629A5C}"/>
              </a:ext>
            </a:extLst>
          </p:cNvPr>
          <p:cNvSpPr txBox="1"/>
          <p:nvPr/>
        </p:nvSpPr>
        <p:spPr>
          <a:xfrm>
            <a:off x="3708883" y="910833"/>
            <a:ext cx="865943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dirty="0">
                <a:solidFill>
                  <a:srgbClr val="FF6200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04</a:t>
            </a:r>
            <a:endParaRPr sz="1600" dirty="0">
              <a:solidFill>
                <a:srgbClr val="FF62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>
          <a:extLst>
            <a:ext uri="{FF2B5EF4-FFF2-40B4-BE49-F238E27FC236}">
              <a16:creationId xmlns:a16="http://schemas.microsoft.com/office/drawing/2014/main" id="{F532F426-9763-C6B6-6562-E568728ACF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8">
            <a:extLst>
              <a:ext uri="{FF2B5EF4-FFF2-40B4-BE49-F238E27FC236}">
                <a16:creationId xmlns:a16="http://schemas.microsoft.com/office/drawing/2014/main" id="{6EA7071F-CE0C-0D75-1D92-4725F94B03A6}"/>
              </a:ext>
            </a:extLst>
          </p:cNvPr>
          <p:cNvPicPr preferRelativeResize="0"/>
          <p:nvPr/>
        </p:nvPicPr>
        <p:blipFill>
          <a:blip r:embed="rId3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25" b="3125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303;p9">
            <a:extLst>
              <a:ext uri="{FF2B5EF4-FFF2-40B4-BE49-F238E27FC236}">
                <a16:creationId xmlns:a16="http://schemas.microsoft.com/office/drawing/2014/main" id="{7348F174-91DD-3EA2-0260-198D525AAB3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29319" y="1044529"/>
            <a:ext cx="10007600" cy="762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4405"/>
              </a:buClr>
              <a:buSzPts val="4400"/>
              <a:buFont typeface="Poppins SemiBold"/>
              <a:buNone/>
            </a:pPr>
            <a:r>
              <a:rPr lang="pt-BR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itchFamily="2" charset="0"/>
              </a:rPr>
              <a:t>EDA: Projeção de Resultados*</a:t>
            </a:r>
            <a:endParaRPr sz="4000" dirty="0">
              <a:solidFill>
                <a:schemeClr val="tx1">
                  <a:lumMod val="75000"/>
                  <a:lumOff val="25000"/>
                </a:schemeClr>
              </a:solidFill>
              <a:latin typeface="Montserrat" pitchFamily="2" charset="0"/>
            </a:endParaRPr>
          </a:p>
        </p:txBody>
      </p:sp>
      <p:sp>
        <p:nvSpPr>
          <p:cNvPr id="7" name="Google Shape;306;p9">
            <a:extLst>
              <a:ext uri="{FF2B5EF4-FFF2-40B4-BE49-F238E27FC236}">
                <a16:creationId xmlns:a16="http://schemas.microsoft.com/office/drawing/2014/main" id="{0C5EC3C5-BE00-8656-CCD6-9E8EC3324B5D}"/>
              </a:ext>
            </a:extLst>
          </p:cNvPr>
          <p:cNvSpPr txBox="1"/>
          <p:nvPr/>
        </p:nvSpPr>
        <p:spPr>
          <a:xfrm>
            <a:off x="963376" y="1102866"/>
            <a:ext cx="865943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dirty="0">
                <a:solidFill>
                  <a:srgbClr val="FF6200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05</a:t>
            </a:r>
            <a:endParaRPr sz="1600" dirty="0">
              <a:solidFill>
                <a:srgbClr val="FF6200"/>
              </a:solidFill>
            </a:endParaRPr>
          </a:p>
        </p:txBody>
      </p:sp>
      <p:sp>
        <p:nvSpPr>
          <p:cNvPr id="3" name="Google Shape;293;p8">
            <a:extLst>
              <a:ext uri="{FF2B5EF4-FFF2-40B4-BE49-F238E27FC236}">
                <a16:creationId xmlns:a16="http://schemas.microsoft.com/office/drawing/2014/main" id="{FEF0CA9E-702C-173E-8A7D-4A6D4208D76A}"/>
              </a:ext>
            </a:extLst>
          </p:cNvPr>
          <p:cNvSpPr/>
          <p:nvPr/>
        </p:nvSpPr>
        <p:spPr>
          <a:xfrm rot="18900000">
            <a:off x="-168568" y="-504451"/>
            <a:ext cx="1728000" cy="1767845"/>
          </a:xfrm>
          <a:custGeom>
            <a:avLst/>
            <a:gdLst>
              <a:gd name="connsiteX0" fmla="*/ 0 w 1728000"/>
              <a:gd name="connsiteY0" fmla="*/ 0 h 1673383"/>
              <a:gd name="connsiteX1" fmla="*/ 1728000 w 1728000"/>
              <a:gd name="connsiteY1" fmla="*/ 0 h 1673383"/>
              <a:gd name="connsiteX2" fmla="*/ 1728000 w 1728000"/>
              <a:gd name="connsiteY2" fmla="*/ 1673383 h 1673383"/>
              <a:gd name="connsiteX3" fmla="*/ 0 w 1728000"/>
              <a:gd name="connsiteY3" fmla="*/ 1673383 h 1673383"/>
              <a:gd name="connsiteX4" fmla="*/ 0 w 1728000"/>
              <a:gd name="connsiteY4" fmla="*/ 0 h 1673383"/>
              <a:gd name="connsiteX0" fmla="*/ 0 w 1728000"/>
              <a:gd name="connsiteY0" fmla="*/ 0 h 1673383"/>
              <a:gd name="connsiteX1" fmla="*/ 1705958 w 1728000"/>
              <a:gd name="connsiteY1" fmla="*/ 903740 h 1673383"/>
              <a:gd name="connsiteX2" fmla="*/ 1728000 w 1728000"/>
              <a:gd name="connsiteY2" fmla="*/ 1673383 h 1673383"/>
              <a:gd name="connsiteX3" fmla="*/ 0 w 1728000"/>
              <a:gd name="connsiteY3" fmla="*/ 1673383 h 1673383"/>
              <a:gd name="connsiteX4" fmla="*/ 0 w 1728000"/>
              <a:gd name="connsiteY4" fmla="*/ 0 h 1673383"/>
              <a:gd name="connsiteX0" fmla="*/ 0 w 1728000"/>
              <a:gd name="connsiteY0" fmla="*/ 94462 h 1767845"/>
              <a:gd name="connsiteX1" fmla="*/ 1705958 w 1728000"/>
              <a:gd name="connsiteY1" fmla="*/ 998202 h 1767845"/>
              <a:gd name="connsiteX2" fmla="*/ 1728000 w 1728000"/>
              <a:gd name="connsiteY2" fmla="*/ 1767845 h 1767845"/>
              <a:gd name="connsiteX3" fmla="*/ 0 w 1728000"/>
              <a:gd name="connsiteY3" fmla="*/ 1767845 h 1767845"/>
              <a:gd name="connsiteX4" fmla="*/ 0 w 1728000"/>
              <a:gd name="connsiteY4" fmla="*/ 94462 h 1767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28000" h="1767845">
                <a:moveTo>
                  <a:pt x="0" y="94462"/>
                </a:moveTo>
                <a:cubicBezTo>
                  <a:pt x="568653" y="395709"/>
                  <a:pt x="-30945" y="-750498"/>
                  <a:pt x="1705958" y="998202"/>
                </a:cubicBezTo>
                <a:lnTo>
                  <a:pt x="1728000" y="1767845"/>
                </a:lnTo>
                <a:lnTo>
                  <a:pt x="0" y="1767845"/>
                </a:lnTo>
                <a:lnTo>
                  <a:pt x="0" y="94462"/>
                </a:lnTo>
                <a:close/>
              </a:path>
            </a:pathLst>
          </a:custGeom>
          <a:solidFill>
            <a:srgbClr val="2C3D73">
              <a:alpha val="6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" name="Google Shape;294;p8">
            <a:extLst>
              <a:ext uri="{FF2B5EF4-FFF2-40B4-BE49-F238E27FC236}">
                <a16:creationId xmlns:a16="http://schemas.microsoft.com/office/drawing/2014/main" id="{9379F8F9-6DF1-D688-7FE3-54D2C2C3A57F}"/>
              </a:ext>
            </a:extLst>
          </p:cNvPr>
          <p:cNvSpPr/>
          <p:nvPr/>
        </p:nvSpPr>
        <p:spPr>
          <a:xfrm rot="18900000">
            <a:off x="11094582" y="4987076"/>
            <a:ext cx="2008112" cy="1672123"/>
          </a:xfrm>
          <a:prstGeom prst="rect">
            <a:avLst/>
          </a:prstGeom>
          <a:solidFill>
            <a:srgbClr val="2C3D73">
              <a:alpha val="6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" name="Seta: para a Direita 4">
            <a:extLst>
              <a:ext uri="{FF2B5EF4-FFF2-40B4-BE49-F238E27FC236}">
                <a16:creationId xmlns:a16="http://schemas.microsoft.com/office/drawing/2014/main" id="{539B76FB-4736-50B0-3EEE-9B24C2502BC1}"/>
              </a:ext>
            </a:extLst>
          </p:cNvPr>
          <p:cNvSpPr/>
          <p:nvPr/>
        </p:nvSpPr>
        <p:spPr>
          <a:xfrm>
            <a:off x="5532776" y="3516291"/>
            <a:ext cx="1288701" cy="978786"/>
          </a:xfrm>
          <a:prstGeom prst="rightArrow">
            <a:avLst/>
          </a:prstGeom>
          <a:solidFill>
            <a:srgbClr val="FF62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Google Shape;303;p9">
            <a:extLst>
              <a:ext uri="{FF2B5EF4-FFF2-40B4-BE49-F238E27FC236}">
                <a16:creationId xmlns:a16="http://schemas.microsoft.com/office/drawing/2014/main" id="{6D035E63-52E7-4DB3-9CCE-166EC9185166}"/>
              </a:ext>
            </a:extLst>
          </p:cNvPr>
          <p:cNvSpPr txBox="1">
            <a:spLocks/>
          </p:cNvSpPr>
          <p:nvPr/>
        </p:nvSpPr>
        <p:spPr>
          <a:xfrm>
            <a:off x="1842787" y="2004055"/>
            <a:ext cx="3433146" cy="7629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Bef>
                <a:spcPts val="0"/>
              </a:spcBef>
              <a:buClr>
                <a:srgbClr val="F24405"/>
              </a:buClr>
              <a:buSzPts val="4400"/>
              <a:buFont typeface="Poppins SemiBold"/>
              <a:buNone/>
            </a:pPr>
            <a:r>
              <a:rPr lang="pt-BR" sz="3200" dirty="0">
                <a:solidFill>
                  <a:srgbClr val="7F7F7F"/>
                </a:solidFill>
                <a:latin typeface="Montserrat" pitchFamily="2" charset="0"/>
              </a:rPr>
              <a:t>Antes</a:t>
            </a:r>
          </a:p>
        </p:txBody>
      </p:sp>
      <p:sp>
        <p:nvSpPr>
          <p:cNvPr id="9" name="Google Shape;303;p9">
            <a:extLst>
              <a:ext uri="{FF2B5EF4-FFF2-40B4-BE49-F238E27FC236}">
                <a16:creationId xmlns:a16="http://schemas.microsoft.com/office/drawing/2014/main" id="{3937F593-E17C-B400-3A07-98A4DF18A19D}"/>
              </a:ext>
            </a:extLst>
          </p:cNvPr>
          <p:cNvSpPr txBox="1">
            <a:spLocks/>
          </p:cNvSpPr>
          <p:nvPr/>
        </p:nvSpPr>
        <p:spPr>
          <a:xfrm>
            <a:off x="7347304" y="2005969"/>
            <a:ext cx="3433146" cy="7629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Bef>
                <a:spcPts val="0"/>
              </a:spcBef>
              <a:buClr>
                <a:srgbClr val="F24405"/>
              </a:buClr>
              <a:buSzPts val="4400"/>
              <a:buFont typeface="Poppins SemiBold"/>
              <a:buNone/>
            </a:pPr>
            <a:r>
              <a:rPr lang="pt-BR" sz="3200" dirty="0">
                <a:solidFill>
                  <a:srgbClr val="7F7F7F"/>
                </a:solidFill>
                <a:latin typeface="Montserrat" pitchFamily="2" charset="0"/>
              </a:rPr>
              <a:t>Depois</a:t>
            </a:r>
          </a:p>
        </p:txBody>
      </p:sp>
      <p:sp>
        <p:nvSpPr>
          <p:cNvPr id="10" name="Google Shape;302;p9">
            <a:extLst>
              <a:ext uri="{FF2B5EF4-FFF2-40B4-BE49-F238E27FC236}">
                <a16:creationId xmlns:a16="http://schemas.microsoft.com/office/drawing/2014/main" id="{1590F411-CFB0-20B9-DE1B-31CBCF979A97}"/>
              </a:ext>
            </a:extLst>
          </p:cNvPr>
          <p:cNvSpPr txBox="1"/>
          <p:nvPr/>
        </p:nvSpPr>
        <p:spPr>
          <a:xfrm>
            <a:off x="1748195" y="3040430"/>
            <a:ext cx="3622330" cy="21697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b="1" dirty="0">
                <a:solidFill>
                  <a:srgbClr val="00B050"/>
                </a:solidFill>
                <a:latin typeface="Montserrat" pitchFamily="2" charset="0"/>
                <a:ea typeface="Open Sans"/>
                <a:cs typeface="Open Sans"/>
                <a:sym typeface="Open Sans"/>
              </a:rPr>
              <a:t>43,3%: </a:t>
            </a:r>
            <a:r>
              <a:rPr lang="pt-BR" dirty="0">
                <a:solidFill>
                  <a:srgbClr val="7F7F7F"/>
                </a:solidFill>
                <a:latin typeface="Montserrat" pitchFamily="2" charset="0"/>
                <a:ea typeface="Open Sans"/>
                <a:cs typeface="Open Sans"/>
                <a:sym typeface="Open Sans"/>
              </a:rPr>
              <a:t>Não cancelam a assinatura</a:t>
            </a:r>
            <a:endParaRPr lang="pt-BR" dirty="0">
              <a:latin typeface="Montserrat" pitchFamily="2" charset="0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pt-BR" sz="1800" b="1" dirty="0">
              <a:solidFill>
                <a:srgbClr val="FF0000"/>
              </a:solidFill>
              <a:latin typeface="Montserrat" pitchFamily="2" charset="0"/>
              <a:ea typeface="Open Sans"/>
              <a:cs typeface="Open Sans"/>
              <a:sym typeface="Open Sans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1800" b="1" dirty="0">
                <a:solidFill>
                  <a:srgbClr val="FF0000"/>
                </a:solidFill>
                <a:latin typeface="Montserrat" pitchFamily="2" charset="0"/>
                <a:ea typeface="Open Sans"/>
                <a:cs typeface="Open Sans"/>
                <a:sym typeface="Open Sans"/>
              </a:rPr>
              <a:t>56,7%: </a:t>
            </a:r>
            <a:r>
              <a:rPr lang="pt-BR" sz="1800" dirty="0">
                <a:solidFill>
                  <a:srgbClr val="7F7F7F"/>
                </a:solidFill>
                <a:latin typeface="Montserrat" pitchFamily="2" charset="0"/>
                <a:ea typeface="Open Sans"/>
                <a:cs typeface="Open Sans"/>
                <a:sym typeface="Open Sans"/>
              </a:rPr>
              <a:t>Cancelam a assinatura</a:t>
            </a:r>
          </a:p>
        </p:txBody>
      </p:sp>
      <p:sp>
        <p:nvSpPr>
          <p:cNvPr id="11" name="Google Shape;302;p9">
            <a:extLst>
              <a:ext uri="{FF2B5EF4-FFF2-40B4-BE49-F238E27FC236}">
                <a16:creationId xmlns:a16="http://schemas.microsoft.com/office/drawing/2014/main" id="{4CF1BEB5-FF79-B68D-0E46-19B2E7F3CD32}"/>
              </a:ext>
            </a:extLst>
          </p:cNvPr>
          <p:cNvSpPr txBox="1"/>
          <p:nvPr/>
        </p:nvSpPr>
        <p:spPr>
          <a:xfrm>
            <a:off x="7252712" y="3026435"/>
            <a:ext cx="3622330" cy="21697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b="1" dirty="0">
                <a:solidFill>
                  <a:srgbClr val="00B050"/>
                </a:solidFill>
                <a:latin typeface="Montserrat" pitchFamily="2" charset="0"/>
                <a:ea typeface="Open Sans"/>
                <a:cs typeface="Open Sans"/>
                <a:sym typeface="Open Sans"/>
              </a:rPr>
              <a:t>92,0%: </a:t>
            </a:r>
            <a:r>
              <a:rPr lang="pt-BR" dirty="0">
                <a:solidFill>
                  <a:srgbClr val="7F7F7F"/>
                </a:solidFill>
                <a:latin typeface="Montserrat" pitchFamily="2" charset="0"/>
                <a:ea typeface="Open Sans"/>
                <a:cs typeface="Open Sans"/>
                <a:sym typeface="Open Sans"/>
              </a:rPr>
              <a:t>Não cancelam a assinatura</a:t>
            </a:r>
            <a:endParaRPr lang="pt-BR" dirty="0">
              <a:latin typeface="Montserrat" pitchFamily="2" charset="0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pt-BR" sz="1800" b="1" dirty="0">
              <a:solidFill>
                <a:srgbClr val="FF0000"/>
              </a:solidFill>
              <a:latin typeface="Montserrat" pitchFamily="2" charset="0"/>
              <a:ea typeface="Open Sans"/>
              <a:cs typeface="Open Sans"/>
              <a:sym typeface="Open Sans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1800" b="1" dirty="0">
                <a:solidFill>
                  <a:srgbClr val="FF0000"/>
                </a:solidFill>
                <a:latin typeface="Montserrat" pitchFamily="2" charset="0"/>
                <a:ea typeface="Open Sans"/>
                <a:cs typeface="Open Sans"/>
                <a:sym typeface="Open Sans"/>
              </a:rPr>
              <a:t>8,00%: </a:t>
            </a:r>
            <a:r>
              <a:rPr lang="pt-BR" sz="1800" dirty="0">
                <a:solidFill>
                  <a:srgbClr val="7F7F7F"/>
                </a:solidFill>
                <a:latin typeface="Montserrat" pitchFamily="2" charset="0"/>
                <a:ea typeface="Open Sans"/>
                <a:cs typeface="Open Sans"/>
                <a:sym typeface="Open Sans"/>
              </a:rPr>
              <a:t>Cancelam a assinatura</a:t>
            </a:r>
          </a:p>
        </p:txBody>
      </p:sp>
      <p:sp>
        <p:nvSpPr>
          <p:cNvPr id="12" name="Google Shape;302;p9">
            <a:extLst>
              <a:ext uri="{FF2B5EF4-FFF2-40B4-BE49-F238E27FC236}">
                <a16:creationId xmlns:a16="http://schemas.microsoft.com/office/drawing/2014/main" id="{C5EA822B-CF3D-CCAE-36C6-8D8D2B2B2722}"/>
              </a:ext>
            </a:extLst>
          </p:cNvPr>
          <p:cNvSpPr txBox="1"/>
          <p:nvPr/>
        </p:nvSpPr>
        <p:spPr>
          <a:xfrm>
            <a:off x="963376" y="5715188"/>
            <a:ext cx="9834102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dirty="0">
                <a:solidFill>
                  <a:srgbClr val="7F7F7F"/>
                </a:solidFill>
                <a:latin typeface="Montserrat" pitchFamily="2" charset="0"/>
                <a:ea typeface="Open Sans"/>
                <a:cs typeface="Open Sans"/>
                <a:sym typeface="Open Sans"/>
              </a:rPr>
              <a:t>* Essa projeção de resultados apresenta o potencial da adoção plena das soluções apontadas e considera que todas terão o resultado esperado. </a:t>
            </a:r>
            <a:r>
              <a:rPr lang="pt-BR" sz="1200" b="1" dirty="0">
                <a:solidFill>
                  <a:srgbClr val="7F7F7F"/>
                </a:solidFill>
                <a:latin typeface="Montserrat" pitchFamily="2" charset="0"/>
                <a:ea typeface="Open Sans"/>
                <a:cs typeface="Open Sans"/>
                <a:sym typeface="Open Sans"/>
              </a:rPr>
              <a:t>No entanto, é preciso frisar que as condições aplicadas são para um grupo de clientes que está propenso a não cancelar a assinatura e representa o potencial máximo desse estudo</a:t>
            </a:r>
            <a:r>
              <a:rPr lang="pt-BR" sz="1200" dirty="0">
                <a:solidFill>
                  <a:srgbClr val="7F7F7F"/>
                </a:solidFill>
                <a:latin typeface="Montserrat" pitchFamily="2" charset="0"/>
                <a:ea typeface="Open Sans"/>
                <a:cs typeface="Open Sans"/>
                <a:sym typeface="Open Sans"/>
              </a:rPr>
              <a:t>. Dessa forma, é preciso entender com as demais áreas da empresa se há viabilidade na aplicação das ideias apresentadas ou se serão necessários mais estudos com novas soluções.</a:t>
            </a:r>
            <a:endParaRPr lang="pt-BR" sz="1200" dirty="0">
              <a:latin typeface="Montserra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6735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>
          <a:extLst>
            <a:ext uri="{FF2B5EF4-FFF2-40B4-BE49-F238E27FC236}">
              <a16:creationId xmlns:a16="http://schemas.microsoft.com/office/drawing/2014/main" id="{ED2181B9-6895-96A0-A410-5738FCFBF2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5">
            <a:extLst>
              <a:ext uri="{FF2B5EF4-FFF2-40B4-BE49-F238E27FC236}">
                <a16:creationId xmlns:a16="http://schemas.microsoft.com/office/drawing/2014/main" id="{2857B825-522A-24B6-3C68-50D2258E7555}"/>
              </a:ext>
            </a:extLst>
          </p:cNvPr>
          <p:cNvPicPr preferRelativeResize="0"/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87" r="12187"/>
          <a:stretch/>
        </p:blipFill>
        <p:spPr>
          <a:xfrm>
            <a:off x="3952042" y="0"/>
            <a:ext cx="864399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5">
            <a:extLst>
              <a:ext uri="{FF2B5EF4-FFF2-40B4-BE49-F238E27FC236}">
                <a16:creationId xmlns:a16="http://schemas.microsoft.com/office/drawing/2014/main" id="{1F3B30C1-3E01-733A-F897-F7D70C0A4E18}"/>
              </a:ext>
            </a:extLst>
          </p:cNvPr>
          <p:cNvSpPr/>
          <p:nvPr/>
        </p:nvSpPr>
        <p:spPr>
          <a:xfrm>
            <a:off x="0" y="0"/>
            <a:ext cx="10788444" cy="6858000"/>
          </a:xfrm>
          <a:custGeom>
            <a:avLst/>
            <a:gdLst/>
            <a:ahLst/>
            <a:cxnLst/>
            <a:rect l="l" t="t" r="r" b="b"/>
            <a:pathLst>
              <a:path w="10788444" h="6858000" extrusionOk="0">
                <a:moveTo>
                  <a:pt x="0" y="0"/>
                </a:moveTo>
                <a:lnTo>
                  <a:pt x="3930444" y="0"/>
                </a:lnTo>
                <a:lnTo>
                  <a:pt x="1078844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7" name="Google Shape;157;p5">
            <a:extLst>
              <a:ext uri="{FF2B5EF4-FFF2-40B4-BE49-F238E27FC236}">
                <a16:creationId xmlns:a16="http://schemas.microsoft.com/office/drawing/2014/main" id="{06931FB4-B243-4092-422A-97705B03C2D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2200" y="1089025"/>
            <a:ext cx="10007600" cy="1373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4405"/>
              </a:buClr>
              <a:buSzPts val="4400"/>
              <a:buFont typeface="Poppins SemiBold"/>
              <a:buNone/>
            </a:pPr>
            <a:r>
              <a:rPr lang="pt-BR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itchFamily="2" charset="0"/>
              </a:rPr>
              <a:t>EDA: Potencial </a:t>
            </a:r>
            <a:br>
              <a:rPr lang="pt-BR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itchFamily="2" charset="0"/>
              </a:rPr>
            </a:br>
            <a:r>
              <a:rPr lang="pt-BR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itchFamily="2" charset="0"/>
              </a:rPr>
              <a:t>de Impacto</a:t>
            </a:r>
            <a:endParaRPr sz="4000" dirty="0">
              <a:solidFill>
                <a:schemeClr val="tx1">
                  <a:lumMod val="75000"/>
                  <a:lumOff val="25000"/>
                </a:schemeClr>
              </a:solidFill>
              <a:latin typeface="Montserrat" pitchFamily="2" charset="0"/>
            </a:endParaRPr>
          </a:p>
        </p:txBody>
      </p:sp>
      <p:sp>
        <p:nvSpPr>
          <p:cNvPr id="158" name="Google Shape;158;p5">
            <a:extLst>
              <a:ext uri="{FF2B5EF4-FFF2-40B4-BE49-F238E27FC236}">
                <a16:creationId xmlns:a16="http://schemas.microsoft.com/office/drawing/2014/main" id="{8B971EBB-0A83-CA19-F382-C3EE48A03A39}"/>
              </a:ext>
            </a:extLst>
          </p:cNvPr>
          <p:cNvSpPr txBox="1"/>
          <p:nvPr/>
        </p:nvSpPr>
        <p:spPr>
          <a:xfrm>
            <a:off x="259773" y="1147362"/>
            <a:ext cx="832427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dirty="0">
                <a:solidFill>
                  <a:srgbClr val="FF6200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06</a:t>
            </a:r>
            <a:endParaRPr sz="1600" dirty="0">
              <a:solidFill>
                <a:srgbClr val="FF6200"/>
              </a:solidFill>
            </a:endParaRPr>
          </a:p>
        </p:txBody>
      </p:sp>
      <p:sp>
        <p:nvSpPr>
          <p:cNvPr id="2" name="Google Shape;155;p5">
            <a:extLst>
              <a:ext uri="{FF2B5EF4-FFF2-40B4-BE49-F238E27FC236}">
                <a16:creationId xmlns:a16="http://schemas.microsoft.com/office/drawing/2014/main" id="{223E0A8A-5866-7CB6-44CB-B4F3BAB3F0BB}"/>
              </a:ext>
            </a:extLst>
          </p:cNvPr>
          <p:cNvSpPr/>
          <p:nvPr/>
        </p:nvSpPr>
        <p:spPr>
          <a:xfrm rot="18900000">
            <a:off x="7070723" y="3858345"/>
            <a:ext cx="7406645" cy="3864826"/>
          </a:xfrm>
          <a:custGeom>
            <a:avLst/>
            <a:gdLst>
              <a:gd name="connsiteX0" fmla="*/ 0 w 7406645"/>
              <a:gd name="connsiteY0" fmla="*/ 0 h 3864826"/>
              <a:gd name="connsiteX1" fmla="*/ 7406645 w 7406645"/>
              <a:gd name="connsiteY1" fmla="*/ 0 h 3864826"/>
              <a:gd name="connsiteX2" fmla="*/ 7406645 w 7406645"/>
              <a:gd name="connsiteY2" fmla="*/ 3864826 h 3864826"/>
              <a:gd name="connsiteX3" fmla="*/ 0 w 7406645"/>
              <a:gd name="connsiteY3" fmla="*/ 3864826 h 3864826"/>
              <a:gd name="connsiteX4" fmla="*/ 0 w 7406645"/>
              <a:gd name="connsiteY4" fmla="*/ 0 h 3864826"/>
              <a:gd name="connsiteX0" fmla="*/ 0 w 7406645"/>
              <a:gd name="connsiteY0" fmla="*/ 0 h 3864826"/>
              <a:gd name="connsiteX1" fmla="*/ 7406645 w 7406645"/>
              <a:gd name="connsiteY1" fmla="*/ 0 h 3864826"/>
              <a:gd name="connsiteX2" fmla="*/ 7406645 w 7406645"/>
              <a:gd name="connsiteY2" fmla="*/ 3864826 h 3864826"/>
              <a:gd name="connsiteX3" fmla="*/ 3908860 w 7406645"/>
              <a:gd name="connsiteY3" fmla="*/ 3850131 h 3864826"/>
              <a:gd name="connsiteX4" fmla="*/ 0 w 7406645"/>
              <a:gd name="connsiteY4" fmla="*/ 0 h 3864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06645" h="3864826">
                <a:moveTo>
                  <a:pt x="0" y="0"/>
                </a:moveTo>
                <a:lnTo>
                  <a:pt x="7406645" y="0"/>
                </a:lnTo>
                <a:lnTo>
                  <a:pt x="7406645" y="3864826"/>
                </a:lnTo>
                <a:lnTo>
                  <a:pt x="3908860" y="3850131"/>
                </a:lnTo>
                <a:lnTo>
                  <a:pt x="0" y="0"/>
                </a:lnTo>
                <a:close/>
              </a:path>
            </a:pathLst>
          </a:custGeom>
          <a:solidFill>
            <a:srgbClr val="2C3D73">
              <a:alpha val="6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" name="Google Shape;156;p5">
            <a:extLst>
              <a:ext uri="{FF2B5EF4-FFF2-40B4-BE49-F238E27FC236}">
                <a16:creationId xmlns:a16="http://schemas.microsoft.com/office/drawing/2014/main" id="{65B576DD-E39A-01A0-AF1A-6B751FD1562F}"/>
              </a:ext>
            </a:extLst>
          </p:cNvPr>
          <p:cNvSpPr txBox="1"/>
          <p:nvPr/>
        </p:nvSpPr>
        <p:spPr>
          <a:xfrm>
            <a:off x="1092200" y="2751237"/>
            <a:ext cx="9715405" cy="2215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>
              <a:defRPr lang="pt-BR"/>
            </a:defPPr>
            <a:lvl1pPr marR="0" lvl="0" indent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7F7F7F"/>
                </a:solidFill>
                <a:latin typeface="Open Sans"/>
                <a:ea typeface="Open Sans"/>
                <a:cs typeface="Open Sans"/>
              </a:defRPr>
            </a:lvl1pPr>
          </a:lstStyle>
          <a:p>
            <a:pPr algn="just">
              <a:lnSpc>
                <a:spcPct val="150000"/>
              </a:lnSpc>
            </a:pPr>
            <a:r>
              <a:rPr lang="pt-BR" sz="2000" b="1" dirty="0">
                <a:solidFill>
                  <a:srgbClr val="FF6200"/>
                </a:solidFill>
                <a:latin typeface="Montserrat" pitchFamily="2" charset="0"/>
              </a:rPr>
              <a:t>Cenário</a:t>
            </a:r>
          </a:p>
          <a:p>
            <a:pPr marL="342900" indent="-34290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BR" b="1" dirty="0">
                <a:latin typeface="Montserrat" pitchFamily="2" charset="0"/>
              </a:rPr>
              <a:t>Receita: </a:t>
            </a:r>
            <a:r>
              <a:rPr lang="pt-BR" dirty="0">
                <a:latin typeface="Montserrat" pitchFamily="2" charset="0"/>
              </a:rPr>
              <a:t>R$ 20 milhões</a:t>
            </a:r>
          </a:p>
          <a:p>
            <a:pPr marL="342900" indent="-34290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BR" b="1" dirty="0">
                <a:latin typeface="Montserrat" pitchFamily="2" charset="0"/>
              </a:rPr>
              <a:t>Índice de </a:t>
            </a:r>
            <a:r>
              <a:rPr lang="pt-BR" b="1" dirty="0" err="1">
                <a:latin typeface="Montserrat" pitchFamily="2" charset="0"/>
              </a:rPr>
              <a:t>churn</a:t>
            </a:r>
            <a:r>
              <a:rPr lang="pt-BR" b="1" dirty="0">
                <a:latin typeface="Montserrat" pitchFamily="2" charset="0"/>
              </a:rPr>
              <a:t>: </a:t>
            </a:r>
            <a:r>
              <a:rPr lang="pt-BR" dirty="0">
                <a:latin typeface="Montserrat" pitchFamily="2" charset="0"/>
              </a:rPr>
              <a:t>- 10%</a:t>
            </a:r>
          </a:p>
          <a:p>
            <a:pPr marL="342900" indent="-34290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BR" b="1" dirty="0">
                <a:latin typeface="Montserrat" pitchFamily="2" charset="0"/>
              </a:rPr>
              <a:t>Faturamento adicional: </a:t>
            </a:r>
            <a:r>
              <a:rPr lang="pt-BR" dirty="0">
                <a:latin typeface="Montserrat" pitchFamily="2" charset="0"/>
              </a:rPr>
              <a:t>R$ 2 milhões</a:t>
            </a:r>
          </a:p>
        </p:txBody>
      </p:sp>
    </p:spTree>
    <p:extLst>
      <p:ext uri="{BB962C8B-B14F-4D97-AF65-F5344CB8AC3E}">
        <p14:creationId xmlns:p14="http://schemas.microsoft.com/office/powerpoint/2010/main" val="3556323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 dir="r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>
          <a:extLst>
            <a:ext uri="{FF2B5EF4-FFF2-40B4-BE49-F238E27FC236}">
              <a16:creationId xmlns:a16="http://schemas.microsoft.com/office/drawing/2014/main" id="{68BAA5A8-DAFF-5FD8-22F4-C6AF1A13DB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270;p8">
            <a:extLst>
              <a:ext uri="{FF2B5EF4-FFF2-40B4-BE49-F238E27FC236}">
                <a16:creationId xmlns:a16="http://schemas.microsoft.com/office/drawing/2014/main" id="{86E194D6-3D6B-A4D8-1A84-DBA23EE988AB}"/>
              </a:ext>
            </a:extLst>
          </p:cNvPr>
          <p:cNvPicPr preferRelativeResize="0"/>
          <p:nvPr/>
        </p:nvPicPr>
        <p:blipFill>
          <a:blip r:embed="rId3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25" b="3125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303;p9">
            <a:extLst>
              <a:ext uri="{FF2B5EF4-FFF2-40B4-BE49-F238E27FC236}">
                <a16:creationId xmlns:a16="http://schemas.microsoft.com/office/drawing/2014/main" id="{93B82116-FD90-1C7B-BC04-455B131324E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29319" y="1044529"/>
            <a:ext cx="10007600" cy="762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4405"/>
              </a:buClr>
              <a:buSzPts val="4400"/>
              <a:buFont typeface="Poppins SemiBold"/>
              <a:buNone/>
            </a:pPr>
            <a:r>
              <a:rPr lang="pt-BR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itchFamily="2" charset="0"/>
              </a:rPr>
              <a:t>EDA: Base Técnica</a:t>
            </a:r>
            <a:endParaRPr sz="4000" dirty="0">
              <a:solidFill>
                <a:schemeClr val="tx1">
                  <a:lumMod val="75000"/>
                  <a:lumOff val="25000"/>
                </a:schemeClr>
              </a:solidFill>
              <a:latin typeface="Montserrat" pitchFamily="2" charset="0"/>
            </a:endParaRPr>
          </a:p>
        </p:txBody>
      </p:sp>
      <p:sp>
        <p:nvSpPr>
          <p:cNvPr id="7" name="Google Shape;306;p9">
            <a:extLst>
              <a:ext uri="{FF2B5EF4-FFF2-40B4-BE49-F238E27FC236}">
                <a16:creationId xmlns:a16="http://schemas.microsoft.com/office/drawing/2014/main" id="{B1907C69-F210-3C93-C9AC-8304ECF76A5F}"/>
              </a:ext>
            </a:extLst>
          </p:cNvPr>
          <p:cNvSpPr txBox="1"/>
          <p:nvPr/>
        </p:nvSpPr>
        <p:spPr>
          <a:xfrm>
            <a:off x="963376" y="1102866"/>
            <a:ext cx="865943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dirty="0">
                <a:solidFill>
                  <a:srgbClr val="FF6200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07</a:t>
            </a:r>
            <a:endParaRPr sz="1600" dirty="0">
              <a:solidFill>
                <a:srgbClr val="FF6200"/>
              </a:solidFill>
            </a:endParaRPr>
          </a:p>
        </p:txBody>
      </p:sp>
      <p:sp>
        <p:nvSpPr>
          <p:cNvPr id="4" name="Google Shape;293;p8">
            <a:extLst>
              <a:ext uri="{FF2B5EF4-FFF2-40B4-BE49-F238E27FC236}">
                <a16:creationId xmlns:a16="http://schemas.microsoft.com/office/drawing/2014/main" id="{02D0A2A4-A43A-A776-A5C5-7874A07BCE06}"/>
              </a:ext>
            </a:extLst>
          </p:cNvPr>
          <p:cNvSpPr/>
          <p:nvPr/>
        </p:nvSpPr>
        <p:spPr>
          <a:xfrm rot="18900000">
            <a:off x="-168568" y="-504451"/>
            <a:ext cx="1728000" cy="1767845"/>
          </a:xfrm>
          <a:custGeom>
            <a:avLst/>
            <a:gdLst>
              <a:gd name="connsiteX0" fmla="*/ 0 w 1728000"/>
              <a:gd name="connsiteY0" fmla="*/ 0 h 1673383"/>
              <a:gd name="connsiteX1" fmla="*/ 1728000 w 1728000"/>
              <a:gd name="connsiteY1" fmla="*/ 0 h 1673383"/>
              <a:gd name="connsiteX2" fmla="*/ 1728000 w 1728000"/>
              <a:gd name="connsiteY2" fmla="*/ 1673383 h 1673383"/>
              <a:gd name="connsiteX3" fmla="*/ 0 w 1728000"/>
              <a:gd name="connsiteY3" fmla="*/ 1673383 h 1673383"/>
              <a:gd name="connsiteX4" fmla="*/ 0 w 1728000"/>
              <a:gd name="connsiteY4" fmla="*/ 0 h 1673383"/>
              <a:gd name="connsiteX0" fmla="*/ 0 w 1728000"/>
              <a:gd name="connsiteY0" fmla="*/ 0 h 1673383"/>
              <a:gd name="connsiteX1" fmla="*/ 1705958 w 1728000"/>
              <a:gd name="connsiteY1" fmla="*/ 903740 h 1673383"/>
              <a:gd name="connsiteX2" fmla="*/ 1728000 w 1728000"/>
              <a:gd name="connsiteY2" fmla="*/ 1673383 h 1673383"/>
              <a:gd name="connsiteX3" fmla="*/ 0 w 1728000"/>
              <a:gd name="connsiteY3" fmla="*/ 1673383 h 1673383"/>
              <a:gd name="connsiteX4" fmla="*/ 0 w 1728000"/>
              <a:gd name="connsiteY4" fmla="*/ 0 h 1673383"/>
              <a:gd name="connsiteX0" fmla="*/ 0 w 1728000"/>
              <a:gd name="connsiteY0" fmla="*/ 94462 h 1767845"/>
              <a:gd name="connsiteX1" fmla="*/ 1705958 w 1728000"/>
              <a:gd name="connsiteY1" fmla="*/ 998202 h 1767845"/>
              <a:gd name="connsiteX2" fmla="*/ 1728000 w 1728000"/>
              <a:gd name="connsiteY2" fmla="*/ 1767845 h 1767845"/>
              <a:gd name="connsiteX3" fmla="*/ 0 w 1728000"/>
              <a:gd name="connsiteY3" fmla="*/ 1767845 h 1767845"/>
              <a:gd name="connsiteX4" fmla="*/ 0 w 1728000"/>
              <a:gd name="connsiteY4" fmla="*/ 94462 h 1767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28000" h="1767845">
                <a:moveTo>
                  <a:pt x="0" y="94462"/>
                </a:moveTo>
                <a:cubicBezTo>
                  <a:pt x="568653" y="395709"/>
                  <a:pt x="-30945" y="-750498"/>
                  <a:pt x="1705958" y="998202"/>
                </a:cubicBezTo>
                <a:lnTo>
                  <a:pt x="1728000" y="1767845"/>
                </a:lnTo>
                <a:lnTo>
                  <a:pt x="0" y="1767845"/>
                </a:lnTo>
                <a:lnTo>
                  <a:pt x="0" y="94462"/>
                </a:lnTo>
                <a:close/>
              </a:path>
            </a:pathLst>
          </a:custGeom>
          <a:solidFill>
            <a:srgbClr val="2C3D73">
              <a:alpha val="6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303260D-FADA-0840-33DE-D1EAAD69F0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759"/>
          <a:stretch>
            <a:fillRect/>
          </a:stretch>
        </p:blipFill>
        <p:spPr bwMode="auto">
          <a:xfrm>
            <a:off x="6352622" y="2791179"/>
            <a:ext cx="2520000" cy="127536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DEAA347-A11B-BCC7-D783-949EF20EF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71690" y="5187270"/>
            <a:ext cx="2520000" cy="125240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BDA3F97E-F6ED-E63A-3EF0-86D9DF641F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393087" y="2791179"/>
            <a:ext cx="2520000" cy="261910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4C062481-DF3A-109F-B090-86D4F026CD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270996" y="5187270"/>
            <a:ext cx="2520000" cy="111640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3" name="Google Shape;156;p5">
            <a:extLst>
              <a:ext uri="{FF2B5EF4-FFF2-40B4-BE49-F238E27FC236}">
                <a16:creationId xmlns:a16="http://schemas.microsoft.com/office/drawing/2014/main" id="{63C429E1-D00B-BAC3-03B7-4ACB3DBDF5E2}"/>
              </a:ext>
            </a:extLst>
          </p:cNvPr>
          <p:cNvSpPr txBox="1"/>
          <p:nvPr/>
        </p:nvSpPr>
        <p:spPr>
          <a:xfrm>
            <a:off x="6046010" y="2039866"/>
            <a:ext cx="3056571" cy="507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>
              <a:defRPr lang="pt-BR"/>
            </a:defPPr>
            <a:lvl1pPr marR="0" lvl="0" indent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7F7F7F"/>
                </a:solidFill>
                <a:latin typeface="Open Sans"/>
                <a:ea typeface="Open Sans"/>
                <a:cs typeface="Open San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pt-BR" b="1" dirty="0">
                <a:solidFill>
                  <a:srgbClr val="FF6200"/>
                </a:solidFill>
                <a:latin typeface="Montserrat" pitchFamily="2" charset="0"/>
              </a:rPr>
              <a:t>3:</a:t>
            </a:r>
            <a:r>
              <a:rPr lang="pt-BR" b="1" dirty="0">
                <a:latin typeface="Montserrat" pitchFamily="2" charset="0"/>
              </a:rPr>
              <a:t> </a:t>
            </a:r>
            <a:r>
              <a:rPr lang="pt-BR" dirty="0">
                <a:latin typeface="Montserrat" pitchFamily="2" charset="0"/>
              </a:rPr>
              <a:t>Histograma</a:t>
            </a:r>
          </a:p>
        </p:txBody>
      </p:sp>
      <p:sp>
        <p:nvSpPr>
          <p:cNvPr id="9" name="Google Shape;156;p5">
            <a:extLst>
              <a:ext uri="{FF2B5EF4-FFF2-40B4-BE49-F238E27FC236}">
                <a16:creationId xmlns:a16="http://schemas.microsoft.com/office/drawing/2014/main" id="{6E7F6FAD-029A-02E9-F475-F3C6CDE26B88}"/>
              </a:ext>
            </a:extLst>
          </p:cNvPr>
          <p:cNvSpPr txBox="1"/>
          <p:nvPr/>
        </p:nvSpPr>
        <p:spPr>
          <a:xfrm>
            <a:off x="11975" y="4505166"/>
            <a:ext cx="3039428" cy="507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>
              <a:defRPr lang="pt-BR"/>
            </a:defPPr>
            <a:lvl1pPr marR="0" lvl="0" indent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7F7F7F"/>
                </a:solidFill>
                <a:latin typeface="Open Sans"/>
                <a:ea typeface="Open Sans"/>
                <a:cs typeface="Open San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pt-BR" b="1" dirty="0">
                <a:solidFill>
                  <a:srgbClr val="FF6200"/>
                </a:solidFill>
                <a:latin typeface="Montserrat" pitchFamily="2" charset="0"/>
              </a:rPr>
              <a:t>5:</a:t>
            </a:r>
            <a:r>
              <a:rPr lang="pt-BR" b="1" dirty="0">
                <a:latin typeface="Montserrat" pitchFamily="2" charset="0"/>
              </a:rPr>
              <a:t> </a:t>
            </a:r>
            <a:r>
              <a:rPr lang="pt-BR" dirty="0">
                <a:latin typeface="Montserrat" pitchFamily="2" charset="0"/>
              </a:rPr>
              <a:t>Diagrama de Caixa</a:t>
            </a:r>
          </a:p>
        </p:txBody>
      </p:sp>
      <p:sp>
        <p:nvSpPr>
          <p:cNvPr id="10" name="Google Shape;156;p5">
            <a:extLst>
              <a:ext uri="{FF2B5EF4-FFF2-40B4-BE49-F238E27FC236}">
                <a16:creationId xmlns:a16="http://schemas.microsoft.com/office/drawing/2014/main" id="{5B5C905D-E256-6113-FFB7-33916C6567DC}"/>
              </a:ext>
            </a:extLst>
          </p:cNvPr>
          <p:cNvSpPr txBox="1"/>
          <p:nvPr/>
        </p:nvSpPr>
        <p:spPr>
          <a:xfrm>
            <a:off x="9124319" y="2039866"/>
            <a:ext cx="3045943" cy="507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>
              <a:defRPr lang="pt-BR"/>
            </a:defPPr>
            <a:lvl1pPr marR="0" lvl="0" indent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7F7F7F"/>
                </a:solidFill>
                <a:latin typeface="Open Sans"/>
                <a:ea typeface="Open Sans"/>
                <a:cs typeface="Open San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pt-BR" b="1" dirty="0">
                <a:solidFill>
                  <a:srgbClr val="FF6200"/>
                </a:solidFill>
                <a:latin typeface="Montserrat" pitchFamily="2" charset="0"/>
              </a:rPr>
              <a:t>4:</a:t>
            </a:r>
            <a:r>
              <a:rPr lang="pt-BR" b="1" dirty="0">
                <a:latin typeface="Montserrat" pitchFamily="2" charset="0"/>
              </a:rPr>
              <a:t> </a:t>
            </a:r>
            <a:r>
              <a:rPr lang="pt-BR" dirty="0">
                <a:latin typeface="Montserrat" pitchFamily="2" charset="0"/>
              </a:rPr>
              <a:t>Mapa de Calor</a:t>
            </a:r>
          </a:p>
        </p:txBody>
      </p:sp>
      <p:sp>
        <p:nvSpPr>
          <p:cNvPr id="11" name="Google Shape;156;p5">
            <a:extLst>
              <a:ext uri="{FF2B5EF4-FFF2-40B4-BE49-F238E27FC236}">
                <a16:creationId xmlns:a16="http://schemas.microsoft.com/office/drawing/2014/main" id="{1803F6B4-7A63-4DCE-99BB-9F57881938EB}"/>
              </a:ext>
            </a:extLst>
          </p:cNvPr>
          <p:cNvSpPr txBox="1"/>
          <p:nvPr/>
        </p:nvSpPr>
        <p:spPr>
          <a:xfrm>
            <a:off x="3003327" y="4505166"/>
            <a:ext cx="3042683" cy="507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>
              <a:defRPr lang="pt-BR"/>
            </a:defPPr>
            <a:lvl1pPr marR="0" lvl="0" indent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7F7F7F"/>
                </a:solidFill>
                <a:latin typeface="Open Sans"/>
                <a:ea typeface="Open Sans"/>
                <a:cs typeface="Open San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pt-BR" b="1" dirty="0">
                <a:solidFill>
                  <a:srgbClr val="FF6200"/>
                </a:solidFill>
                <a:latin typeface="Montserrat" pitchFamily="2" charset="0"/>
              </a:rPr>
              <a:t>6:</a:t>
            </a:r>
            <a:r>
              <a:rPr lang="pt-BR" b="1" dirty="0">
                <a:latin typeface="Montserrat" pitchFamily="2" charset="0"/>
              </a:rPr>
              <a:t> </a:t>
            </a:r>
            <a:r>
              <a:rPr lang="pt-BR" dirty="0">
                <a:latin typeface="Montserrat" pitchFamily="2" charset="0"/>
              </a:rPr>
              <a:t>Gráfico de Barra</a:t>
            </a:r>
          </a:p>
        </p:txBody>
      </p:sp>
      <p:sp>
        <p:nvSpPr>
          <p:cNvPr id="17" name="Google Shape;294;p8">
            <a:extLst>
              <a:ext uri="{FF2B5EF4-FFF2-40B4-BE49-F238E27FC236}">
                <a16:creationId xmlns:a16="http://schemas.microsoft.com/office/drawing/2014/main" id="{B7AC547D-FFCD-0DFC-55C1-DD6216FCD715}"/>
              </a:ext>
            </a:extLst>
          </p:cNvPr>
          <p:cNvSpPr/>
          <p:nvPr/>
        </p:nvSpPr>
        <p:spPr>
          <a:xfrm rot="18900000">
            <a:off x="11094582" y="4987076"/>
            <a:ext cx="2008112" cy="1672123"/>
          </a:xfrm>
          <a:prstGeom prst="rect">
            <a:avLst/>
          </a:prstGeom>
          <a:solidFill>
            <a:srgbClr val="2C3D73">
              <a:alpha val="6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" name="Google Shape;156;p5">
            <a:extLst>
              <a:ext uri="{FF2B5EF4-FFF2-40B4-BE49-F238E27FC236}">
                <a16:creationId xmlns:a16="http://schemas.microsoft.com/office/drawing/2014/main" id="{DD20D898-5268-C5C7-E94E-B1523193399B}"/>
              </a:ext>
            </a:extLst>
          </p:cNvPr>
          <p:cNvSpPr txBox="1"/>
          <p:nvPr/>
        </p:nvSpPr>
        <p:spPr>
          <a:xfrm>
            <a:off x="3404" y="2039866"/>
            <a:ext cx="3056571" cy="507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>
              <a:defRPr lang="pt-BR"/>
            </a:defPPr>
            <a:lvl1pPr marR="0" lvl="0" indent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7F7F7F"/>
                </a:solidFill>
                <a:latin typeface="Open Sans"/>
                <a:ea typeface="Open Sans"/>
                <a:cs typeface="Open San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pt-BR" b="1" dirty="0">
                <a:solidFill>
                  <a:srgbClr val="FF6200"/>
                </a:solidFill>
                <a:latin typeface="Montserrat" pitchFamily="2" charset="0"/>
              </a:rPr>
              <a:t>1:</a:t>
            </a:r>
            <a:r>
              <a:rPr lang="pt-BR" b="1" dirty="0">
                <a:latin typeface="Montserrat" pitchFamily="2" charset="0"/>
              </a:rPr>
              <a:t> </a:t>
            </a:r>
            <a:r>
              <a:rPr lang="pt-BR" dirty="0">
                <a:latin typeface="Montserrat" pitchFamily="2" charset="0"/>
              </a:rPr>
              <a:t>Gráfico de Contagem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5B1C616C-DB85-E897-F699-D5C700B619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383" b="37383"/>
          <a:stretch/>
        </p:blipFill>
        <p:spPr bwMode="auto">
          <a:xfrm>
            <a:off x="271690" y="2791179"/>
            <a:ext cx="2520000" cy="127536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2" name="Google Shape;156;p5">
            <a:extLst>
              <a:ext uri="{FF2B5EF4-FFF2-40B4-BE49-F238E27FC236}">
                <a16:creationId xmlns:a16="http://schemas.microsoft.com/office/drawing/2014/main" id="{3AD45525-7D93-0C3B-5999-DD6F9327AEF9}"/>
              </a:ext>
            </a:extLst>
          </p:cNvPr>
          <p:cNvSpPr txBox="1"/>
          <p:nvPr/>
        </p:nvSpPr>
        <p:spPr>
          <a:xfrm>
            <a:off x="3024707" y="2039866"/>
            <a:ext cx="3056571" cy="507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>
              <a:defRPr lang="pt-BR"/>
            </a:defPPr>
            <a:lvl1pPr marR="0" lvl="0" indent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7F7F7F"/>
                </a:solidFill>
                <a:latin typeface="Open Sans"/>
                <a:ea typeface="Open Sans"/>
                <a:cs typeface="Open San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pt-BR" b="1" dirty="0">
                <a:solidFill>
                  <a:srgbClr val="FF6200"/>
                </a:solidFill>
                <a:latin typeface="Montserrat" pitchFamily="2" charset="0"/>
              </a:rPr>
              <a:t>2:</a:t>
            </a:r>
            <a:r>
              <a:rPr lang="pt-BR" b="1" dirty="0">
                <a:latin typeface="Montserrat" pitchFamily="2" charset="0"/>
              </a:rPr>
              <a:t> </a:t>
            </a:r>
            <a:r>
              <a:rPr lang="pt-BR" dirty="0">
                <a:latin typeface="Montserrat" pitchFamily="2" charset="0"/>
              </a:rPr>
              <a:t>Gráfico de Dispersão</a:t>
            </a:r>
          </a:p>
        </p:txBody>
      </p:sp>
      <p:sp>
        <p:nvSpPr>
          <p:cNvPr id="13" name="Google Shape;156;p5">
            <a:extLst>
              <a:ext uri="{FF2B5EF4-FFF2-40B4-BE49-F238E27FC236}">
                <a16:creationId xmlns:a16="http://schemas.microsoft.com/office/drawing/2014/main" id="{5A69BD0C-7672-5AA7-C5AF-AD558E9D0510}"/>
              </a:ext>
            </a:extLst>
          </p:cNvPr>
          <p:cNvSpPr txBox="1"/>
          <p:nvPr/>
        </p:nvSpPr>
        <p:spPr>
          <a:xfrm>
            <a:off x="6042755" y="4505166"/>
            <a:ext cx="3056571" cy="507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>
              <a:defRPr lang="pt-BR"/>
            </a:defPPr>
            <a:lvl1pPr marR="0" lvl="0" indent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7F7F7F"/>
                </a:solidFill>
                <a:latin typeface="Open Sans"/>
                <a:ea typeface="Open Sans"/>
                <a:cs typeface="Open San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pt-BR" b="1" dirty="0">
                <a:solidFill>
                  <a:srgbClr val="FF6200"/>
                </a:solidFill>
                <a:latin typeface="Montserrat" pitchFamily="2" charset="0"/>
              </a:rPr>
              <a:t>7:</a:t>
            </a:r>
            <a:r>
              <a:rPr lang="pt-BR" b="1" dirty="0">
                <a:latin typeface="Montserrat" pitchFamily="2" charset="0"/>
              </a:rPr>
              <a:t> </a:t>
            </a:r>
            <a:r>
              <a:rPr lang="pt-BR" dirty="0">
                <a:latin typeface="Montserrat" pitchFamily="2" charset="0"/>
              </a:rPr>
              <a:t>Gráfico de Rosca</a:t>
            </a:r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0FBD4B76-8627-7F1D-1DF1-77F6F9D8A3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373" b="37373"/>
          <a:stretch/>
        </p:blipFill>
        <p:spPr bwMode="auto">
          <a:xfrm>
            <a:off x="3312156" y="2791179"/>
            <a:ext cx="2520000" cy="127536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5A23E976-BFB6-22F6-3E91-024D648C5F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534" r="-241" b="-1534"/>
          <a:stretch>
            <a:fillRect/>
          </a:stretch>
        </p:blipFill>
        <p:spPr bwMode="auto">
          <a:xfrm>
            <a:off x="6270302" y="5187270"/>
            <a:ext cx="2602320" cy="127536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67539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>
          <a:extLst>
            <a:ext uri="{FF2B5EF4-FFF2-40B4-BE49-F238E27FC236}">
              <a16:creationId xmlns:a16="http://schemas.microsoft.com/office/drawing/2014/main" id="{5A23C617-DFC9-6302-FDE6-1284A0438B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270;p8">
            <a:extLst>
              <a:ext uri="{FF2B5EF4-FFF2-40B4-BE49-F238E27FC236}">
                <a16:creationId xmlns:a16="http://schemas.microsoft.com/office/drawing/2014/main" id="{8BE19FBA-9691-E1B1-BC38-CEB0B58ED40D}"/>
              </a:ext>
            </a:extLst>
          </p:cNvPr>
          <p:cNvPicPr preferRelativeResize="0"/>
          <p:nvPr/>
        </p:nvPicPr>
        <p:blipFill>
          <a:blip r:embed="rId3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25" b="3125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8">
            <a:extLst>
              <a:ext uri="{FF2B5EF4-FFF2-40B4-BE49-F238E27FC236}">
                <a16:creationId xmlns:a16="http://schemas.microsoft.com/office/drawing/2014/main" id="{FAB94367-C07C-6539-C2EB-D0B9A72E519E}"/>
              </a:ext>
            </a:extLst>
          </p:cNvPr>
          <p:cNvSpPr/>
          <p:nvPr/>
        </p:nvSpPr>
        <p:spPr>
          <a:xfrm rot="-2700000">
            <a:off x="-168568" y="-504451"/>
            <a:ext cx="1728000" cy="1767845"/>
          </a:xfrm>
          <a:custGeom>
            <a:avLst/>
            <a:gdLst>
              <a:gd name="connsiteX0" fmla="*/ 0 w 1728000"/>
              <a:gd name="connsiteY0" fmla="*/ 0 h 1673383"/>
              <a:gd name="connsiteX1" fmla="*/ 1728000 w 1728000"/>
              <a:gd name="connsiteY1" fmla="*/ 0 h 1673383"/>
              <a:gd name="connsiteX2" fmla="*/ 1728000 w 1728000"/>
              <a:gd name="connsiteY2" fmla="*/ 1673383 h 1673383"/>
              <a:gd name="connsiteX3" fmla="*/ 0 w 1728000"/>
              <a:gd name="connsiteY3" fmla="*/ 1673383 h 1673383"/>
              <a:gd name="connsiteX4" fmla="*/ 0 w 1728000"/>
              <a:gd name="connsiteY4" fmla="*/ 0 h 1673383"/>
              <a:gd name="connsiteX0" fmla="*/ 0 w 1728000"/>
              <a:gd name="connsiteY0" fmla="*/ 0 h 1673383"/>
              <a:gd name="connsiteX1" fmla="*/ 1705958 w 1728000"/>
              <a:gd name="connsiteY1" fmla="*/ 903740 h 1673383"/>
              <a:gd name="connsiteX2" fmla="*/ 1728000 w 1728000"/>
              <a:gd name="connsiteY2" fmla="*/ 1673383 h 1673383"/>
              <a:gd name="connsiteX3" fmla="*/ 0 w 1728000"/>
              <a:gd name="connsiteY3" fmla="*/ 1673383 h 1673383"/>
              <a:gd name="connsiteX4" fmla="*/ 0 w 1728000"/>
              <a:gd name="connsiteY4" fmla="*/ 0 h 1673383"/>
              <a:gd name="connsiteX0" fmla="*/ 0 w 1728000"/>
              <a:gd name="connsiteY0" fmla="*/ 94462 h 1767845"/>
              <a:gd name="connsiteX1" fmla="*/ 1705958 w 1728000"/>
              <a:gd name="connsiteY1" fmla="*/ 998202 h 1767845"/>
              <a:gd name="connsiteX2" fmla="*/ 1728000 w 1728000"/>
              <a:gd name="connsiteY2" fmla="*/ 1767845 h 1767845"/>
              <a:gd name="connsiteX3" fmla="*/ 0 w 1728000"/>
              <a:gd name="connsiteY3" fmla="*/ 1767845 h 1767845"/>
              <a:gd name="connsiteX4" fmla="*/ 0 w 1728000"/>
              <a:gd name="connsiteY4" fmla="*/ 94462 h 1767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28000" h="1767845">
                <a:moveTo>
                  <a:pt x="0" y="94462"/>
                </a:moveTo>
                <a:cubicBezTo>
                  <a:pt x="568653" y="395709"/>
                  <a:pt x="-30945" y="-750498"/>
                  <a:pt x="1705958" y="998202"/>
                </a:cubicBezTo>
                <a:lnTo>
                  <a:pt x="1728000" y="1767845"/>
                </a:lnTo>
                <a:lnTo>
                  <a:pt x="0" y="1767845"/>
                </a:lnTo>
                <a:lnTo>
                  <a:pt x="0" y="94462"/>
                </a:lnTo>
                <a:close/>
              </a:path>
            </a:pathLst>
          </a:custGeom>
          <a:solidFill>
            <a:srgbClr val="2C3D73">
              <a:alpha val="6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" name="Google Shape;303;p9">
            <a:extLst>
              <a:ext uri="{FF2B5EF4-FFF2-40B4-BE49-F238E27FC236}">
                <a16:creationId xmlns:a16="http://schemas.microsoft.com/office/drawing/2014/main" id="{0B52C5BC-02E4-E18E-3243-7564542C918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29319" y="1044529"/>
            <a:ext cx="10007600" cy="762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4405"/>
              </a:buClr>
              <a:buSzPts val="4400"/>
              <a:buFont typeface="Poppins SemiBold"/>
              <a:buNone/>
            </a:pPr>
            <a:r>
              <a:rPr lang="pt-BR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itchFamily="2" charset="0"/>
              </a:rPr>
              <a:t>Conclusão</a:t>
            </a:r>
            <a:endParaRPr sz="4000" dirty="0">
              <a:solidFill>
                <a:schemeClr val="tx1">
                  <a:lumMod val="75000"/>
                  <a:lumOff val="25000"/>
                </a:schemeClr>
              </a:solidFill>
              <a:latin typeface="Montserrat" pitchFamily="2" charset="0"/>
            </a:endParaRPr>
          </a:p>
        </p:txBody>
      </p:sp>
      <p:sp>
        <p:nvSpPr>
          <p:cNvPr id="7" name="Google Shape;306;p9">
            <a:extLst>
              <a:ext uri="{FF2B5EF4-FFF2-40B4-BE49-F238E27FC236}">
                <a16:creationId xmlns:a16="http://schemas.microsoft.com/office/drawing/2014/main" id="{DF1DB036-F67B-2CDB-B464-0B57D48F1775}"/>
              </a:ext>
            </a:extLst>
          </p:cNvPr>
          <p:cNvSpPr txBox="1"/>
          <p:nvPr/>
        </p:nvSpPr>
        <p:spPr>
          <a:xfrm>
            <a:off x="963376" y="1102866"/>
            <a:ext cx="865943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dirty="0">
                <a:solidFill>
                  <a:srgbClr val="FF6200"/>
                </a:solidFill>
                <a:latin typeface="Poppins ExtraLight"/>
                <a:ea typeface="Poppins ExtraLight"/>
                <a:cs typeface="Poppins ExtraLight"/>
                <a:sym typeface="Poppins ExtraLight"/>
              </a:rPr>
              <a:t>08</a:t>
            </a:r>
            <a:endParaRPr sz="1600" dirty="0">
              <a:solidFill>
                <a:srgbClr val="FF6200"/>
              </a:solidFill>
            </a:endParaRPr>
          </a:p>
        </p:txBody>
      </p:sp>
      <p:sp>
        <p:nvSpPr>
          <p:cNvPr id="294" name="Google Shape;294;p8">
            <a:extLst>
              <a:ext uri="{FF2B5EF4-FFF2-40B4-BE49-F238E27FC236}">
                <a16:creationId xmlns:a16="http://schemas.microsoft.com/office/drawing/2014/main" id="{7A3D6CC3-4E73-A38E-9D4F-F4EFBB50724D}"/>
              </a:ext>
            </a:extLst>
          </p:cNvPr>
          <p:cNvSpPr/>
          <p:nvPr/>
        </p:nvSpPr>
        <p:spPr>
          <a:xfrm rot="-2700000">
            <a:off x="11094582" y="4987076"/>
            <a:ext cx="2008112" cy="1672123"/>
          </a:xfrm>
          <a:prstGeom prst="rect">
            <a:avLst/>
          </a:prstGeom>
          <a:solidFill>
            <a:srgbClr val="2C3D73">
              <a:alpha val="6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" name="Google Shape;156;p5">
            <a:extLst>
              <a:ext uri="{FF2B5EF4-FFF2-40B4-BE49-F238E27FC236}">
                <a16:creationId xmlns:a16="http://schemas.microsoft.com/office/drawing/2014/main" id="{90DB42FD-F3A6-1C89-FA80-64257E36D3E1}"/>
              </a:ext>
            </a:extLst>
          </p:cNvPr>
          <p:cNvSpPr txBox="1"/>
          <p:nvPr/>
        </p:nvSpPr>
        <p:spPr>
          <a:xfrm>
            <a:off x="1082072" y="1860026"/>
            <a:ext cx="9715405" cy="2585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>
              <a:defRPr lang="pt-BR"/>
            </a:defPPr>
            <a:lvl1pPr marR="0" lvl="0" indent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7F7F7F"/>
                </a:solidFill>
                <a:latin typeface="Open Sans"/>
                <a:ea typeface="Open Sans"/>
                <a:cs typeface="Open Sans"/>
              </a:defRPr>
            </a:lvl1pPr>
          </a:lstStyle>
          <a:p>
            <a:pPr algn="just">
              <a:lnSpc>
                <a:spcPct val="150000"/>
              </a:lnSpc>
            </a:pPr>
            <a:r>
              <a:rPr lang="pt-BR" dirty="0">
                <a:latin typeface="Montserrat" pitchFamily="2" charset="0"/>
              </a:rPr>
              <a:t>	Esse estudo mostra que muitos dos fatores que levam os clientes a cancelar o contrato podem ser contornados com ações práticas pela empresa. Nesse cenário, fica evidente que priorizar a experiência do cliente, seja pela qualidade do atendimento, adequação à suas necessidades ou facilidades de pagamento, se torna uma necessidade estratégica para empresas desse ramo que desejam se destacar em um mercado competitivo.</a:t>
            </a:r>
          </a:p>
        </p:txBody>
      </p:sp>
    </p:spTree>
    <p:extLst>
      <p:ext uri="{BB962C8B-B14F-4D97-AF65-F5344CB8AC3E}">
        <p14:creationId xmlns:p14="http://schemas.microsoft.com/office/powerpoint/2010/main" val="667719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3063</TotalTime>
  <Words>596</Words>
  <Application>Microsoft Office PowerPoint</Application>
  <PresentationFormat>Widescreen</PresentationFormat>
  <Paragraphs>89</Paragraphs>
  <Slides>10</Slides>
  <Notes>10</Notes>
  <HiddenSlides>0</HiddenSlides>
  <MMClips>0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10</vt:i4>
      </vt:variant>
    </vt:vector>
  </HeadingPairs>
  <TitlesOfParts>
    <vt:vector size="19" baseType="lpstr">
      <vt:lpstr>Aptos</vt:lpstr>
      <vt:lpstr>Aptos Display</vt:lpstr>
      <vt:lpstr>Arial</vt:lpstr>
      <vt:lpstr>Montserrat</vt:lpstr>
      <vt:lpstr>Open Sans</vt:lpstr>
      <vt:lpstr>Poppins Black</vt:lpstr>
      <vt:lpstr>Poppins ExtraLight</vt:lpstr>
      <vt:lpstr>Poppins SemiBold</vt:lpstr>
      <vt:lpstr>Tema do Office</vt:lpstr>
      <vt:lpstr>Apresentação do PowerPoint</vt:lpstr>
      <vt:lpstr>Objetivo</vt:lpstr>
      <vt:lpstr>Introdução</vt:lpstr>
      <vt:lpstr>EDA: Insights</vt:lpstr>
      <vt:lpstr>Apresentação do PowerPoint</vt:lpstr>
      <vt:lpstr>EDA: Projeção de Resultados*</vt:lpstr>
      <vt:lpstr>EDA: Potencial  de Impacto</vt:lpstr>
      <vt:lpstr>EDA: Base Técnica</vt:lpstr>
      <vt:lpstr>Conclusão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Matheus Resende</dc:creator>
  <cp:lastModifiedBy>Matheus Resende</cp:lastModifiedBy>
  <cp:revision>130</cp:revision>
  <dcterms:created xsi:type="dcterms:W3CDTF">2024-09-30T22:35:54Z</dcterms:created>
  <dcterms:modified xsi:type="dcterms:W3CDTF">2025-12-03T11:38:04Z</dcterms:modified>
</cp:coreProperties>
</file>